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 id="2147483739" r:id="rId2"/>
  </p:sldMasterIdLst>
  <p:notesMasterIdLst>
    <p:notesMasterId r:id="rId39"/>
  </p:notesMasterIdLst>
  <p:handoutMasterIdLst>
    <p:handoutMasterId r:id="rId40"/>
  </p:handoutMasterIdLst>
  <p:sldIdLst>
    <p:sldId id="405" r:id="rId3"/>
    <p:sldId id="507" r:id="rId4"/>
    <p:sldId id="510" r:id="rId5"/>
    <p:sldId id="379" r:id="rId6"/>
    <p:sldId id="503" r:id="rId7"/>
    <p:sldId id="515" r:id="rId8"/>
    <p:sldId id="534" r:id="rId9"/>
    <p:sldId id="518" r:id="rId10"/>
    <p:sldId id="513" r:id="rId11"/>
    <p:sldId id="514" r:id="rId12"/>
    <p:sldId id="446" r:id="rId13"/>
    <p:sldId id="506" r:id="rId14"/>
    <p:sldId id="445" r:id="rId15"/>
    <p:sldId id="520" r:id="rId16"/>
    <p:sldId id="521" r:id="rId17"/>
    <p:sldId id="523" r:id="rId18"/>
    <p:sldId id="522" r:id="rId19"/>
    <p:sldId id="458" r:id="rId20"/>
    <p:sldId id="524" r:id="rId21"/>
    <p:sldId id="525" r:id="rId22"/>
    <p:sldId id="526" r:id="rId23"/>
    <p:sldId id="527" r:id="rId24"/>
    <p:sldId id="528" r:id="rId25"/>
    <p:sldId id="529" r:id="rId26"/>
    <p:sldId id="530" r:id="rId27"/>
    <p:sldId id="531" r:id="rId28"/>
    <p:sldId id="257" r:id="rId29"/>
    <p:sldId id="452" r:id="rId30"/>
    <p:sldId id="453" r:id="rId31"/>
    <p:sldId id="535" r:id="rId32"/>
    <p:sldId id="533" r:id="rId33"/>
    <p:sldId id="536" r:id="rId34"/>
    <p:sldId id="537" r:id="rId35"/>
    <p:sldId id="538" r:id="rId36"/>
    <p:sldId id="366" r:id="rId37"/>
    <p:sldId id="365" r:id="rId38"/>
  </p:sldIdLst>
  <p:sldSz cx="9144000" cy="6858000" type="screen4x3"/>
  <p:notesSz cx="7315200" cy="96012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FF66"/>
    <a:srgbClr val="0066FF"/>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5" autoAdjust="0"/>
    <p:restoredTop sz="94660"/>
  </p:normalViewPr>
  <p:slideViewPr>
    <p:cSldViewPr>
      <p:cViewPr varScale="1">
        <p:scale>
          <a:sx n="79" d="100"/>
          <a:sy n="79" d="100"/>
        </p:scale>
        <p:origin x="-9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Tahoma" pitchFamily="34" charset="0"/>
              </a:defRPr>
            </a:lvl1pPr>
          </a:lstStyle>
          <a:p>
            <a:endParaRPr lang="en-US"/>
          </a:p>
        </p:txBody>
      </p:sp>
      <p:sp>
        <p:nvSpPr>
          <p:cNvPr id="25702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Tahoma" pitchFamily="34" charset="0"/>
              </a:defRPr>
            </a:lvl1pPr>
          </a:lstStyle>
          <a:p>
            <a:fld id="{2D69E4F5-BE27-4840-B2E8-CE10E384B8A2}" type="datetimeFigureOut">
              <a:rPr lang="en-US"/>
              <a:pPr/>
              <a:t>6/13/2012</a:t>
            </a:fld>
            <a:endParaRPr lang="en-US"/>
          </a:p>
        </p:txBody>
      </p:sp>
      <p:sp>
        <p:nvSpPr>
          <p:cNvPr id="25702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Tahoma" pitchFamily="34" charset="0"/>
              </a:defRPr>
            </a:lvl1pPr>
          </a:lstStyle>
          <a:p>
            <a:endParaRPr lang="en-US"/>
          </a:p>
        </p:txBody>
      </p:sp>
      <p:sp>
        <p:nvSpPr>
          <p:cNvPr id="25702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Tahoma" pitchFamily="34" charset="0"/>
              </a:defRPr>
            </a:lvl1pPr>
          </a:lstStyle>
          <a:p>
            <a:fld id="{B058DBDA-853C-427A-9AEB-6F08E13F00A2}"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Calibri" pitchFamily="34" charset="0"/>
              </a:defRPr>
            </a:lvl1pPr>
          </a:lstStyle>
          <a:p>
            <a:endParaRPr lang="en-US"/>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Calibri" pitchFamily="34" charset="0"/>
              </a:defRPr>
            </a:lvl1pPr>
          </a:lstStyle>
          <a:p>
            <a:fld id="{2E8E341F-A907-4D43-90C0-8DF32ADEACB9}" type="datetimeFigureOut">
              <a:rPr lang="en-US"/>
              <a:pPr/>
              <a:t>6/13/2012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Calibri" pitchFamily="34" charset="0"/>
              </a:defRPr>
            </a:lvl1pPr>
          </a:lstStyle>
          <a:p>
            <a:fld id="{707451A2-87C4-4E15-AD32-95F357B502C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p:txBody>
          <a:bodyPr/>
          <a:lstStyle/>
          <a:p>
            <a:pPr eaLnBrk="1" hangingPunct="1">
              <a:spcBef>
                <a:spcPct val="0"/>
              </a:spcBef>
            </a:pPr>
            <a:endParaRPr lang="en-US" smtClean="0"/>
          </a:p>
        </p:txBody>
      </p:sp>
      <p:sp>
        <p:nvSpPr>
          <p:cNvPr id="16387"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32202823-CDDD-40D3-9968-6A9CCD6936FB}" type="slidenum">
              <a:rPr lang="en-US" sz="1300">
                <a:latin typeface="Calibri" pitchFamily="34" charset="0"/>
              </a:rPr>
              <a:pPr algn="r" defTabSz="966788"/>
              <a:t>1</a:t>
            </a:fld>
            <a:endParaRPr lang="en-US" sz="130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p:txBody>
          <a:bodyPr/>
          <a:lstStyle/>
          <a:p>
            <a:pPr eaLnBrk="1" hangingPunct="1"/>
            <a:endParaRPr lang="en-US" smtClean="0"/>
          </a:p>
        </p:txBody>
      </p:sp>
      <p:sp>
        <p:nvSpPr>
          <p:cNvPr id="4"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2762120-FC10-4C12-8634-617C8593F2E1}" type="slidenum">
              <a:rPr lang="en-US" sz="1300">
                <a:latin typeface="Calibri" pitchFamily="34" charset="0"/>
              </a:rPr>
              <a:pPr algn="r" defTabSz="966788"/>
              <a:t>28</a:t>
            </a:fld>
            <a:endParaRPr lang="en-US" sz="13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p:txBody>
          <a:bodyPr/>
          <a:lstStyle/>
          <a:p>
            <a:endParaRPr lang="en-US" smtClean="0"/>
          </a:p>
        </p:txBody>
      </p:sp>
      <p:sp>
        <p:nvSpPr>
          <p:cNvPr id="4"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31A602B9-022F-4A71-B159-9BE51007CBBF}" type="slidenum">
              <a:rPr lang="en-US" sz="1300">
                <a:latin typeface="Calibri" pitchFamily="34" charset="0"/>
              </a:rPr>
              <a:pPr algn="r" defTabSz="966788"/>
              <a:t>29</a:t>
            </a:fld>
            <a:endParaRPr lang="en-US" sz="13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p:txBody>
          <a:bodyPr/>
          <a:lstStyle/>
          <a:p>
            <a:endParaRPr lang="en-US" smtClean="0"/>
          </a:p>
        </p:txBody>
      </p:sp>
      <p:sp>
        <p:nvSpPr>
          <p:cNvPr id="4"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E32F0B18-9A49-4D1B-910C-414AE5530502}" type="slidenum">
              <a:rPr lang="en-US" sz="1300">
                <a:latin typeface="Calibri" pitchFamily="34" charset="0"/>
              </a:rPr>
              <a:pPr algn="r" defTabSz="966788"/>
              <a:t>31</a:t>
            </a:fld>
            <a:endParaRPr lang="en-US" sz="13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p:txBody>
          <a:bodyPr/>
          <a:lstStyle/>
          <a:p>
            <a:pPr eaLnBrk="1" hangingPunct="1"/>
            <a:endParaRPr lang="en-US" smtClean="0"/>
          </a:p>
        </p:txBody>
      </p:sp>
      <p:sp>
        <p:nvSpPr>
          <p:cNvPr id="4"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238276FF-2454-440B-93CA-345D3248F5ED}" type="slidenum">
              <a:rPr lang="en-US" sz="1300">
                <a:latin typeface="Calibri" pitchFamily="34" charset="0"/>
              </a:rPr>
              <a:pPr algn="r" defTabSz="966788"/>
              <a:t>32</a:t>
            </a:fld>
            <a:endParaRPr lang="en-US" sz="13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p:txBody>
          <a:bodyPr/>
          <a:lstStyle/>
          <a:p>
            <a:pPr eaLnBrk="1" hangingPunct="1"/>
            <a:endParaRPr lang="en-US" smtClean="0"/>
          </a:p>
        </p:txBody>
      </p:sp>
      <p:sp>
        <p:nvSpPr>
          <p:cNvPr id="4"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98FB8840-64D3-4168-AE5A-0A48DCE18725}" type="slidenum">
              <a:rPr lang="en-US" sz="1300">
                <a:latin typeface="Calibri" pitchFamily="34" charset="0"/>
              </a:rPr>
              <a:pPr algn="r" defTabSz="966788"/>
              <a:t>33</a:t>
            </a:fld>
            <a:endParaRPr lang="en-US" sz="13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p:txBody>
          <a:bodyPr/>
          <a:lstStyle/>
          <a:p>
            <a:pPr eaLnBrk="1" hangingPunct="1"/>
            <a:endParaRPr lang="en-US" smtClean="0"/>
          </a:p>
        </p:txBody>
      </p:sp>
      <p:sp>
        <p:nvSpPr>
          <p:cNvPr id="4"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1A0B65E0-C750-4C94-A618-56CCFEEBA577}" type="slidenum">
              <a:rPr lang="en-US" sz="1300">
                <a:latin typeface="Calibri" pitchFamily="34" charset="0"/>
              </a:rPr>
              <a:pPr algn="r" defTabSz="966788"/>
              <a:t>34</a:t>
            </a:fld>
            <a:endParaRPr lang="en-US" sz="13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5"/>
          </p:nvPr>
        </p:nvSpPr>
        <p:spPr>
          <a:noFill/>
        </p:spPr>
        <p:txBody>
          <a:bodyPr/>
          <a:lstStyle/>
          <a:p>
            <a:fld id="{713C458C-C847-4A66-A8F1-C087E01A58F6}" type="slidenum">
              <a:rPr lang="en-US"/>
              <a:pPr/>
              <a:t>35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p:txBody>
          <a:bodyPr/>
          <a:lstStyle/>
          <a:p>
            <a:pPr eaLnBrk="1" hangingPunct="1"/>
            <a:endParaRPr lang="en-US" smtClean="0"/>
          </a:p>
        </p:txBody>
      </p:sp>
      <p:sp>
        <p:nvSpPr>
          <p:cNvPr id="4" name="Slide Number Placeholder 3"/>
          <p:cNvSpPr>
            <a:spLocks noGrp="1"/>
          </p:cNvSpPr>
          <p:nvPr>
            <p:ph type="sldNum" sz="quarter" idx="5"/>
          </p:nvPr>
        </p:nvSpPr>
        <p:spPr>
          <a:noFill/>
        </p:spPr>
        <p:txBody>
          <a:bodyPr/>
          <a:lstStyle/>
          <a:p>
            <a:fld id="{E6790073-C45D-4364-BD11-CB40F923BC03}" type="slidenum">
              <a:rPr lang="en-US"/>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p:txBody>
          <a:bodyPr/>
          <a:lstStyle/>
          <a:p>
            <a:pPr eaLnBrk="1" hangingPunct="1">
              <a:spcBef>
                <a:spcPct val="0"/>
              </a:spcBef>
            </a:pPr>
            <a:endParaRPr lang="en-US" smtClean="0"/>
          </a:p>
        </p:txBody>
      </p:sp>
      <p:sp>
        <p:nvSpPr>
          <p:cNvPr id="26627" name="Slide Number Placeholder 3"/>
          <p:cNvSpPr>
            <a:spLocks noGrp="1"/>
          </p:cNvSpPr>
          <p:nvPr>
            <p:ph type="sldNum" sz="quarter" idx="5"/>
          </p:nvPr>
        </p:nvSpPr>
        <p:spPr>
          <a:noFill/>
        </p:spPr>
        <p:txBody>
          <a:bodyPr/>
          <a:lstStyle/>
          <a:p>
            <a:fld id="{987F6B2A-6529-4871-905A-3BDBDCE157EF}" type="slidenum">
              <a:rPr lang="en-US"/>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3072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3A18E69A-0182-4BAC-AFC3-C5F0095DBC93}" type="slidenum">
              <a:rPr lang="en-US" sz="1300">
                <a:latin typeface="Calibri" pitchFamily="34" charset="0"/>
              </a:rPr>
              <a:pPr algn="r" defTabSz="966788"/>
              <a:t>6</a:t>
            </a:fld>
            <a:endParaRPr lang="en-US" sz="13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p:txBody>
          <a:bodyPr/>
          <a:lstStyle/>
          <a:p>
            <a:pPr eaLnBrk="1" hangingPunct="1">
              <a:spcBef>
                <a:spcPct val="0"/>
              </a:spcBef>
            </a:pPr>
            <a:endParaRPr lang="en-US" smtClean="0"/>
          </a:p>
        </p:txBody>
      </p:sp>
      <p:sp>
        <p:nvSpPr>
          <p:cNvPr id="28675"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677AD436-B6C2-4813-A263-83DB7B924A76}" type="slidenum">
              <a:rPr lang="en-US" sz="1300">
                <a:latin typeface="Calibri" pitchFamily="34" charset="0"/>
              </a:rPr>
              <a:pPr algn="r" defTabSz="966788"/>
              <a:t>8</a:t>
            </a:fld>
            <a:endParaRPr lang="en-US" sz="13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p:txBody>
          <a:bodyPr/>
          <a:lstStyle/>
          <a:p>
            <a:pPr eaLnBrk="1" hangingPunct="1">
              <a:spcBef>
                <a:spcPct val="0"/>
              </a:spcBef>
            </a:pPr>
            <a:endParaRPr lang="en-US" smtClean="0"/>
          </a:p>
        </p:txBody>
      </p:sp>
      <p:sp>
        <p:nvSpPr>
          <p:cNvPr id="3072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DC4EA0F7-8C64-4BEA-81EB-18538C8DB6DD}" type="slidenum">
              <a:rPr lang="en-US" sz="1300">
                <a:latin typeface="Calibri" pitchFamily="34" charset="0"/>
              </a:rPr>
              <a:pPr algn="r" defTabSz="966788"/>
              <a:t>9</a:t>
            </a:fld>
            <a:endParaRPr lang="en-US" sz="13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p:txBody>
          <a:bodyPr/>
          <a:lstStyle/>
          <a:p>
            <a:pPr eaLnBrk="1" hangingPunct="1">
              <a:spcBef>
                <a:spcPct val="0"/>
              </a:spcBef>
            </a:pPr>
            <a:endParaRPr lang="en-US" smtClean="0"/>
          </a:p>
        </p:txBody>
      </p:sp>
      <p:sp>
        <p:nvSpPr>
          <p:cNvPr id="3072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E801CB35-4208-4A33-8FAF-5E791776C795}" type="slidenum">
              <a:rPr lang="en-US" sz="1300">
                <a:latin typeface="Calibri" pitchFamily="34" charset="0"/>
              </a:rPr>
              <a:pPr algn="r" defTabSz="966788"/>
              <a:t>10</a:t>
            </a:fld>
            <a:endParaRPr lang="en-US" sz="13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p:txBody>
          <a:bodyPr/>
          <a:lstStyle/>
          <a:p>
            <a:pPr eaLnBrk="1" hangingPunct="1">
              <a:spcBef>
                <a:spcPct val="0"/>
              </a:spcBef>
            </a:pPr>
            <a:endParaRPr lang="en-US" smtClean="0"/>
          </a:p>
        </p:txBody>
      </p:sp>
      <p:sp>
        <p:nvSpPr>
          <p:cNvPr id="38915"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8208377A-A792-427D-A6E8-90E41179F63A}" type="slidenum">
              <a:rPr lang="en-US" sz="1300">
                <a:latin typeface="Calibri" pitchFamily="34" charset="0"/>
              </a:rPr>
              <a:pPr algn="r" defTabSz="966788"/>
              <a:t>11</a:t>
            </a:fld>
            <a:endParaRPr lang="en-US" sz="13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p:txBody>
          <a:bodyPr/>
          <a:lstStyle/>
          <a:p>
            <a:pPr eaLnBrk="1" hangingPunct="1"/>
            <a:endParaRPr lang="en-US" smtClean="0"/>
          </a:p>
        </p:txBody>
      </p:sp>
      <p:sp>
        <p:nvSpPr>
          <p:cNvPr id="4"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966788"/>
            <a:fld id="{BB0384DB-7DB1-4C02-BF4D-8B42BB1B6734}" type="slidenum">
              <a:rPr lang="en-US" sz="1300">
                <a:latin typeface="Calibri" pitchFamily="34" charset="0"/>
              </a:rPr>
              <a:pPr algn="r" defTabSz="966788"/>
              <a:t>13</a:t>
            </a:fld>
            <a:endParaRPr lang="en-US" sz="13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p:txBody>
          <a:bodyPr/>
          <a:lstStyle/>
          <a:p>
            <a:pPr eaLnBrk="1" hangingPunct="1">
              <a:spcBef>
                <a:spcPct val="0"/>
              </a:spcBef>
            </a:pPr>
            <a:endParaRPr lang="en-US" smtClean="0"/>
          </a:p>
        </p:txBody>
      </p:sp>
      <p:sp>
        <p:nvSpPr>
          <p:cNvPr id="34819" name="Slide Number Placeholder 3"/>
          <p:cNvSpPr>
            <a:spLocks noGrp="1"/>
          </p:cNvSpPr>
          <p:nvPr>
            <p:ph type="sldNum" sz="quarter" idx="5"/>
          </p:nvPr>
        </p:nvSpPr>
        <p:spPr>
          <a:noFill/>
        </p:spPr>
        <p:txBody>
          <a:bodyPr/>
          <a:lstStyle/>
          <a:p>
            <a:fld id="{0C27A36F-DB29-4799-895D-6819287D9771}" type="slidenum">
              <a:rPr lang="en-US"/>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1"/>
          <p:cNvSpPr>
            <a:spLocks noGrp="1"/>
          </p:cNvSpPr>
          <p:nvPr>
            <p:ph type="dt" sz="half" idx="10"/>
          </p:nvPr>
        </p:nvSpPr>
        <p:spPr/>
        <p:txBody>
          <a:bodyPr/>
          <a:lstStyle>
            <a:lvl1pPr>
              <a:defRPr/>
            </a:lvl1pPr>
          </a:lstStyle>
          <a:p>
            <a:pPr>
              <a:defRPr/>
            </a:pPr>
            <a:fld id="{C284FC0F-E8D6-4293-AEAC-AC7973381FDD}" type="datetimeFigureOut">
              <a:rPr lang="en-US"/>
              <a:pPr>
                <a:defRPr/>
              </a:pPr>
              <a:t>6/13/2012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24625E79-4B1C-4CDA-9D6A-DAE346B06D9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33CAB8D0-E2FA-47BB-9BB4-09B969BDA92F}" type="datetimeFigureOut">
              <a:rPr lang="en-US"/>
              <a:pPr>
                <a:defRPr/>
              </a:pPr>
              <a:t>6/13/2012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B93621F8-BED5-4FC5-AD32-3676A4031C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248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6248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6A8D3D25-F4B0-48C7-B149-D923C0E827C4}" type="datetimeFigureOut">
              <a:rPr lang="en-US"/>
              <a:pPr>
                <a:defRPr/>
              </a:pPr>
              <a:t>6/13/2012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14BC0E22-4AC8-490A-AD75-3FCFCCFE833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51FDB202-B0A7-4C7F-9DAD-A3137B231D71}" type="datetimeFigureOut">
              <a:rPr lang="en-US"/>
              <a:pPr>
                <a:defRPr/>
              </a:pPr>
              <a:t>6/13/2012</a:t>
            </a:fld>
            <a:endParaRPr lang="en-US"/>
          </a:p>
        </p:txBody>
      </p:sp>
      <p:sp>
        <p:nvSpPr>
          <p:cNvPr id="7" name="Footer Placeholder 4"/>
          <p:cNvSpPr>
            <a:spLocks noGrp="1"/>
          </p:cNvSpPr>
          <p:nvPr>
            <p:ph type="ftr" sz="quarter" idx="11"/>
          </p:nvPr>
        </p:nvSpPr>
        <p:spPr>
          <a:xfrm>
            <a:off x="2640013" y="6477000"/>
            <a:ext cx="5508625" cy="274638"/>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5FC528-366E-460B-BF5E-F1FCFE43AE4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p>
        </p:txBody>
      </p:sp>
      <p:sp>
        <p:nvSpPr>
          <p:cNvPr id="6"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p>
        </p:txBody>
      </p:sp>
      <p:sp>
        <p:nvSpPr>
          <p:cNvPr id="7"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p>
        </p:txBody>
      </p:sp>
      <p:sp>
        <p:nvSpPr>
          <p:cNvPr id="8"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08F6F987-64BF-4EB8-A162-8F42CBBC9355}" type="datetimeFigureOut">
              <a:rPr lang="en-US"/>
              <a:pPr>
                <a:defRPr/>
              </a:pPr>
              <a:t>6/13/2012</a:t>
            </a:fld>
            <a:endParaRPr lang="en-US"/>
          </a:p>
        </p:txBody>
      </p:sp>
      <p:sp>
        <p:nvSpPr>
          <p:cNvPr id="10" name="Footer Placeholder 5"/>
          <p:cNvSpPr>
            <a:spLocks noGrp="1"/>
          </p:cNvSpPr>
          <p:nvPr>
            <p:ph type="ftr" sz="quarter" idx="11"/>
          </p:nvPr>
        </p:nvSpPr>
        <p:spPr>
          <a:xfrm>
            <a:off x="2640013" y="6477000"/>
            <a:ext cx="5508625" cy="274638"/>
          </a:xfrm>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F214AE25-4912-4864-992C-175CA84D341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sz="1800"/>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8BA78011-6442-4DE4-97D1-56606AAF7B62}" type="datetimeFigureOut">
              <a:rPr lang="en-US"/>
              <a:pPr>
                <a:defRPr/>
              </a:pPr>
              <a:t>6/13/2012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08852A4-DFEF-4434-A11B-68C114F957E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
          <p:cNvSpPr>
            <a:spLocks noGrp="1"/>
          </p:cNvSpPr>
          <p:nvPr>
            <p:ph type="dt" sz="half" idx="10"/>
          </p:nvPr>
        </p:nvSpPr>
        <p:spPr/>
        <p:txBody>
          <a:bodyPr/>
          <a:lstStyle>
            <a:lvl1pPr>
              <a:defRPr/>
            </a:lvl1pPr>
          </a:lstStyle>
          <a:p>
            <a:pPr>
              <a:defRPr/>
            </a:pPr>
            <a:fld id="{68AB7095-CACD-45CA-9968-90BE2E3E4D6B}" type="datetimeFigureOut">
              <a:rPr lang="en-US"/>
              <a:pPr>
                <a:defRPr/>
              </a:pPr>
              <a:t>6/13/2012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DE1E6822-690B-4CD6-8FD1-D4FF7362F91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1"/>
          <p:cNvSpPr>
            <a:spLocks noGrp="1"/>
          </p:cNvSpPr>
          <p:nvPr>
            <p:ph type="dt" sz="half" idx="10"/>
          </p:nvPr>
        </p:nvSpPr>
        <p:spPr/>
        <p:txBody>
          <a:bodyPr/>
          <a:lstStyle>
            <a:lvl1pPr>
              <a:defRPr/>
            </a:lvl1pPr>
          </a:lstStyle>
          <a:p>
            <a:pPr>
              <a:defRPr/>
            </a:pPr>
            <a:fld id="{2A0239C4-06EB-4E02-A741-F904D75948CC}" type="datetimeFigureOut">
              <a:rPr lang="en-US"/>
              <a:pPr>
                <a:defRPr/>
              </a:pPr>
              <a:t>6/13/2012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AA0D33AC-B290-49C6-95D0-116D3BA538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4825"/>
            <a:ext cx="4038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4825"/>
            <a:ext cx="4038600" cy="4625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
          <p:cNvSpPr>
            <a:spLocks noGrp="1"/>
          </p:cNvSpPr>
          <p:nvPr>
            <p:ph type="dt" sz="half" idx="10"/>
          </p:nvPr>
        </p:nvSpPr>
        <p:spPr/>
        <p:txBody>
          <a:bodyPr/>
          <a:lstStyle>
            <a:lvl1pPr>
              <a:defRPr/>
            </a:lvl1pPr>
          </a:lstStyle>
          <a:p>
            <a:pPr>
              <a:defRPr/>
            </a:pPr>
            <a:fld id="{B5398990-A894-47D5-9090-2C17F595A7EB}" type="datetimeFigureOut">
              <a:rPr lang="en-US"/>
              <a:pPr>
                <a:defRPr/>
              </a:pPr>
              <a:t>6/13/2012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D7487B5A-89A8-4D2F-9E75-A80FDEBBE87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10"/>
          </p:nvPr>
        </p:nvSpPr>
        <p:spPr/>
        <p:txBody>
          <a:bodyPr/>
          <a:lstStyle>
            <a:lvl1pPr>
              <a:defRPr/>
            </a:lvl1pPr>
          </a:lstStyle>
          <a:p>
            <a:pPr>
              <a:defRPr/>
            </a:pPr>
            <a:fld id="{1F69AEC7-8D6F-4B01-8F94-DAEAE15AC87E}" type="datetimeFigureOut">
              <a:rPr lang="en-US"/>
              <a:pPr>
                <a:defRPr/>
              </a:pPr>
              <a:t>6/13/2012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3"/>
          <p:cNvSpPr>
            <a:spLocks noGrp="1"/>
          </p:cNvSpPr>
          <p:nvPr>
            <p:ph type="sldNum" sz="quarter" idx="12"/>
          </p:nvPr>
        </p:nvSpPr>
        <p:spPr/>
        <p:txBody>
          <a:bodyPr/>
          <a:lstStyle>
            <a:lvl1pPr>
              <a:defRPr/>
            </a:lvl1pPr>
          </a:lstStyle>
          <a:p>
            <a:pPr>
              <a:defRPr/>
            </a:pPr>
            <a:fld id="{5EA8A426-FBDE-41E4-949D-27CD58D7E8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
          <p:cNvSpPr>
            <a:spLocks noGrp="1"/>
          </p:cNvSpPr>
          <p:nvPr>
            <p:ph type="dt" sz="half" idx="10"/>
          </p:nvPr>
        </p:nvSpPr>
        <p:spPr/>
        <p:txBody>
          <a:bodyPr/>
          <a:lstStyle>
            <a:lvl1pPr>
              <a:defRPr/>
            </a:lvl1pPr>
          </a:lstStyle>
          <a:p>
            <a:pPr>
              <a:defRPr/>
            </a:pPr>
            <a:fld id="{53EAF9CB-4FAA-4F73-A2CD-BB99E88212FA}" type="datetimeFigureOut">
              <a:rPr lang="en-US"/>
              <a:pPr>
                <a:defRPr/>
              </a:pPr>
              <a:t>6/13/2012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C3B6C367-B6EC-4C52-9B72-3A458FFF159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08553D8-EDC4-44F2-A360-26D3AD17D3DF}" type="datetimeFigureOut">
              <a:rPr lang="en-US"/>
              <a:pPr>
                <a:defRPr/>
              </a:pPr>
              <a:t>6/13/2012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C8ABEF6-7A8F-4941-9B68-76B5157975D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
          <p:cNvSpPr>
            <a:spLocks noGrp="1"/>
          </p:cNvSpPr>
          <p:nvPr>
            <p:ph type="dt" sz="half" idx="10"/>
          </p:nvPr>
        </p:nvSpPr>
        <p:spPr/>
        <p:txBody>
          <a:bodyPr/>
          <a:lstStyle>
            <a:lvl1pPr>
              <a:defRPr/>
            </a:lvl1pPr>
          </a:lstStyle>
          <a:p>
            <a:pPr>
              <a:defRPr/>
            </a:pPr>
            <a:fld id="{F7119E66-F5B7-452D-9EBF-AB93DF94C3C8}" type="datetimeFigureOut">
              <a:rPr lang="en-US"/>
              <a:pPr>
                <a:defRPr/>
              </a:pPr>
              <a:t>6/13/2012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A9BF9F41-AD74-48B1-B0B5-EC9281C4E0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1"/>
          <p:cNvSpPr>
            <a:spLocks noGrp="1"/>
          </p:cNvSpPr>
          <p:nvPr>
            <p:ph type="dt" sz="half" idx="10"/>
          </p:nvPr>
        </p:nvSpPr>
        <p:spPr/>
        <p:txBody>
          <a:bodyPr/>
          <a:lstStyle>
            <a:lvl1pPr>
              <a:defRPr/>
            </a:lvl1pPr>
          </a:lstStyle>
          <a:p>
            <a:pPr>
              <a:defRPr/>
            </a:pPr>
            <a:fld id="{7E3A4901-7215-474F-8935-379FBFCBB7AB}" type="datetimeFigureOut">
              <a:rPr lang="en-US"/>
              <a:pPr>
                <a:defRPr/>
              </a:pPr>
              <a:t>6/13/2012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3"/>
          <p:cNvSpPr>
            <a:spLocks noGrp="1"/>
          </p:cNvSpPr>
          <p:nvPr>
            <p:ph type="sldNum" sz="quarter" idx="12"/>
          </p:nvPr>
        </p:nvSpPr>
        <p:spPr/>
        <p:txBody>
          <a:bodyPr/>
          <a:lstStyle>
            <a:lvl1pPr>
              <a:defRPr/>
            </a:lvl1pPr>
          </a:lstStyle>
          <a:p>
            <a:pPr>
              <a:defRPr/>
            </a:pPr>
            <a:fld id="{408317F8-9642-40F0-83C0-0D4D245F0E4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7"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Date Placeholder 1"/>
          <p:cNvSpPr>
            <a:spLocks noGrp="1"/>
          </p:cNvSpPr>
          <p:nvPr>
            <p:ph type="dt" sz="half" idx="2"/>
          </p:nvPr>
        </p:nvSpPr>
        <p:spPr>
          <a:xfrm>
            <a:off x="457200" y="6477000"/>
            <a:ext cx="2133600" cy="274638"/>
          </a:xfrm>
          <a:prstGeom prst="rect">
            <a:avLst/>
          </a:prstGeom>
        </p:spPr>
        <p:txBody>
          <a:bodyPr vert="horz" lIns="109728" rIns="45720" bIns="0" rtlCol="0" anchor="b"/>
          <a:lstStyle>
            <a:lvl1pPr eaLnBrk="1" hangingPunct="1">
              <a:buClrTx/>
              <a:buSzTx/>
              <a:buFontTx/>
              <a:buNone/>
              <a:defRPr sz="1200">
                <a:solidFill>
                  <a:schemeClr val="tx1">
                    <a:tint val="95000"/>
                  </a:schemeClr>
                </a:solidFill>
                <a:latin typeface="Tahoma" pitchFamily="34" charset="0"/>
              </a:defRPr>
            </a:lvl1pPr>
          </a:lstStyle>
          <a:p>
            <a:pPr>
              <a:defRPr/>
            </a:pPr>
            <a:fld id="{B647B881-8146-48D0-A902-F76C8562655C}" type="datetimeFigureOut">
              <a:rPr lang="en-US"/>
              <a:pPr>
                <a:defRPr/>
              </a:pPr>
              <a:t>6/13/2012</a:t>
            </a:fld>
            <a:endParaRPr lang="en-US"/>
          </a:p>
        </p:txBody>
      </p:sp>
      <p:sp>
        <p:nvSpPr>
          <p:cNvPr id="11" name="Footer Placeholder 2"/>
          <p:cNvSpPr>
            <a:spLocks noGrp="1"/>
          </p:cNvSpPr>
          <p:nvPr>
            <p:ph type="ftr" sz="quarter" idx="3"/>
          </p:nvPr>
        </p:nvSpPr>
        <p:spPr>
          <a:xfrm>
            <a:off x="2640013" y="6477000"/>
            <a:ext cx="5508625" cy="274638"/>
          </a:xfrm>
          <a:prstGeom prst="rect">
            <a:avLst/>
          </a:prstGeom>
        </p:spPr>
        <p:txBody>
          <a:bodyPr vert="horz" lIns="45720" rIns="45720" bIns="0" rtlCol="0" anchor="b"/>
          <a:lstStyle>
            <a:lvl1pPr eaLnBrk="1" hangingPunct="1">
              <a:buClrTx/>
              <a:buSzTx/>
              <a:buFontTx/>
              <a:buNone/>
              <a:defRPr sz="1200">
                <a:solidFill>
                  <a:schemeClr val="tx1">
                    <a:tint val="95000"/>
                  </a:schemeClr>
                </a:solidFill>
                <a:latin typeface="Tahoma" pitchFamily="34" charset="0"/>
              </a:defRPr>
            </a:lvl1pPr>
          </a:lstStyle>
          <a:p>
            <a:pPr>
              <a:defRPr/>
            </a:pPr>
            <a:endParaRPr lang="en-US"/>
          </a:p>
        </p:txBody>
      </p:sp>
      <p:sp>
        <p:nvSpPr>
          <p:cNvPr id="12" name="Slide Number Placeholder 3"/>
          <p:cNvSpPr>
            <a:spLocks noGrp="1"/>
          </p:cNvSpPr>
          <p:nvPr>
            <p:ph type="sldNum" sz="quarter" idx="4"/>
          </p:nvPr>
        </p:nvSpPr>
        <p:spPr>
          <a:xfrm>
            <a:off x="8204200" y="6477000"/>
            <a:ext cx="733425" cy="274638"/>
          </a:xfrm>
          <a:prstGeom prst="rect">
            <a:avLst/>
          </a:prstGeom>
        </p:spPr>
        <p:txBody>
          <a:bodyPr vert="horz" bIns="0" rtlCol="0" anchor="b"/>
          <a:lstStyle>
            <a:lvl1pPr algn="r" eaLnBrk="1" hangingPunct="1">
              <a:buClrTx/>
              <a:buSzTx/>
              <a:buFontTx/>
              <a:buNone/>
              <a:defRPr sz="1200">
                <a:solidFill>
                  <a:schemeClr val="tx1">
                    <a:tint val="95000"/>
                  </a:schemeClr>
                </a:solidFill>
                <a:latin typeface="Tahoma" pitchFamily="34" charset="0"/>
              </a:defRPr>
            </a:lvl1pPr>
          </a:lstStyle>
          <a:p>
            <a:pPr>
              <a:defRPr/>
            </a:pPr>
            <a:fld id="{F904D9D2-6D16-479F-89DD-971CF365EB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51" r:id="rId3"/>
    <p:sldLayoutId id="2147483750" r:id="rId4"/>
    <p:sldLayoutId id="2147483749" r:id="rId5"/>
    <p:sldLayoutId id="2147483748" r:id="rId6"/>
    <p:sldLayoutId id="2147483747" r:id="rId7"/>
    <p:sldLayoutId id="2147483746" r:id="rId8"/>
    <p:sldLayoutId id="2147483745" r:id="rId9"/>
    <p:sldLayoutId id="2147483744" r:id="rId10"/>
    <p:sldLayoutId id="2147483743" r:id="rId11"/>
  </p:sldLayoutIdLst>
  <p:txStyles>
    <p:titleStyle>
      <a:lvl1pPr algn="l" rtl="0" eaLnBrk="0" fontAlgn="base" hangingPunct="0">
        <a:spcBef>
          <a:spcPct val="0"/>
        </a:spcBef>
        <a:spcAft>
          <a:spcPct val="0"/>
        </a:spcAft>
        <a:defRPr sz="4500" b="1">
          <a:solidFill>
            <a:srgbClr val="347FD8"/>
          </a:solidFill>
          <a:latin typeface="+mj-lt"/>
          <a:ea typeface="+mj-ea"/>
          <a:cs typeface="+mj-cs"/>
        </a:defRPr>
      </a:lvl1pPr>
      <a:lvl2pPr algn="l" rtl="0" eaLnBrk="0" fontAlgn="base" hangingPunct="0">
        <a:spcBef>
          <a:spcPct val="0"/>
        </a:spcBef>
        <a:spcAft>
          <a:spcPct val="0"/>
        </a:spcAft>
        <a:defRPr sz="4500" b="1">
          <a:solidFill>
            <a:srgbClr val="347FD8"/>
          </a:solidFill>
          <a:latin typeface="Arial" charset="0"/>
        </a:defRPr>
      </a:lvl2pPr>
      <a:lvl3pPr algn="l" rtl="0" eaLnBrk="0" fontAlgn="base" hangingPunct="0">
        <a:spcBef>
          <a:spcPct val="0"/>
        </a:spcBef>
        <a:spcAft>
          <a:spcPct val="0"/>
        </a:spcAft>
        <a:defRPr sz="4500" b="1">
          <a:solidFill>
            <a:srgbClr val="347FD8"/>
          </a:solidFill>
          <a:latin typeface="Arial" charset="0"/>
        </a:defRPr>
      </a:lvl3pPr>
      <a:lvl4pPr algn="l" rtl="0" eaLnBrk="0" fontAlgn="base" hangingPunct="0">
        <a:spcBef>
          <a:spcPct val="0"/>
        </a:spcBef>
        <a:spcAft>
          <a:spcPct val="0"/>
        </a:spcAft>
        <a:defRPr sz="4500" b="1">
          <a:solidFill>
            <a:srgbClr val="347FD8"/>
          </a:solidFill>
          <a:latin typeface="Arial" charset="0"/>
        </a:defRPr>
      </a:lvl4pPr>
      <a:lvl5pPr algn="l" rtl="0" eaLnBrk="0" fontAlgn="base" hangingPunct="0">
        <a:spcBef>
          <a:spcPct val="0"/>
        </a:spcBef>
        <a:spcAft>
          <a:spcPct val="0"/>
        </a:spcAft>
        <a:defRPr sz="4500" b="1">
          <a:solidFill>
            <a:srgbClr val="347FD8"/>
          </a:solidFill>
          <a:latin typeface="Arial" charset="0"/>
        </a:defRPr>
      </a:lvl5pPr>
      <a:lvl6pPr marL="457200" algn="l" rtl="0" eaLnBrk="0" fontAlgn="base" hangingPunct="0">
        <a:spcBef>
          <a:spcPct val="0"/>
        </a:spcBef>
        <a:spcAft>
          <a:spcPct val="0"/>
        </a:spcAft>
        <a:defRPr sz="4500" b="1">
          <a:solidFill>
            <a:srgbClr val="347FD8"/>
          </a:solidFill>
          <a:latin typeface="Arial" charset="0"/>
        </a:defRPr>
      </a:lvl6pPr>
      <a:lvl7pPr marL="914400" algn="l" rtl="0" eaLnBrk="0" fontAlgn="base" hangingPunct="0">
        <a:spcBef>
          <a:spcPct val="0"/>
        </a:spcBef>
        <a:spcAft>
          <a:spcPct val="0"/>
        </a:spcAft>
        <a:defRPr sz="4500" b="1">
          <a:solidFill>
            <a:srgbClr val="347FD8"/>
          </a:solidFill>
          <a:latin typeface="Arial" charset="0"/>
        </a:defRPr>
      </a:lvl7pPr>
      <a:lvl8pPr marL="1371600" algn="l" rtl="0" eaLnBrk="0" fontAlgn="base" hangingPunct="0">
        <a:spcBef>
          <a:spcPct val="0"/>
        </a:spcBef>
        <a:spcAft>
          <a:spcPct val="0"/>
        </a:spcAft>
        <a:defRPr sz="4500" b="1">
          <a:solidFill>
            <a:srgbClr val="347FD8"/>
          </a:solidFill>
          <a:latin typeface="Arial" charset="0"/>
        </a:defRPr>
      </a:lvl8pPr>
      <a:lvl9pPr marL="1828800" algn="l" rtl="0" eaLnBrk="0" fontAlgn="base" hangingPunct="0">
        <a:spcBef>
          <a:spcPct val="0"/>
        </a:spcBef>
        <a:spcAft>
          <a:spcPct val="0"/>
        </a:spcAft>
        <a:defRPr sz="4500" b="1">
          <a:solidFill>
            <a:srgbClr val="347FD8"/>
          </a:solidFill>
          <a:latin typeface="Arial" charset="0"/>
        </a:defRPr>
      </a:lvl9pPr>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a:solidFill>
            <a:schemeClr val="tx1"/>
          </a:solidFill>
          <a:latin typeface="+mn-lt"/>
        </a:defRPr>
      </a:lvl2pPr>
      <a:lvl3pPr marL="995363" indent="-228600" algn="l" rtl="0" eaLnBrk="0" fontAlgn="base" hangingPunct="0">
        <a:spcBef>
          <a:spcPct val="20000"/>
        </a:spcBef>
        <a:spcAft>
          <a:spcPct val="0"/>
        </a:spcAft>
        <a:buClr>
          <a:srgbClr val="9BBB59"/>
        </a:buClr>
        <a:buFont typeface="Arial" charset="0"/>
        <a:buChar char="▪"/>
        <a:defRPr sz="2400">
          <a:solidFill>
            <a:schemeClr val="tx1"/>
          </a:solidFill>
          <a:latin typeface="+mn-lt"/>
        </a:defRPr>
      </a:lvl3pPr>
      <a:lvl4pPr marL="1216025" indent="-182563" algn="l" rtl="0" eaLnBrk="0" fontAlgn="base" hangingPunct="0">
        <a:spcBef>
          <a:spcPct val="20000"/>
        </a:spcBef>
        <a:spcAft>
          <a:spcPct val="0"/>
        </a:spcAft>
        <a:buClr>
          <a:srgbClr val="8064A2"/>
        </a:buClr>
        <a:buFont typeface="Arial" charset="0"/>
        <a:buChar char="▪"/>
        <a:defRPr sz="2000">
          <a:solidFill>
            <a:schemeClr val="tx1"/>
          </a:solidFill>
          <a:latin typeface="+mn-lt"/>
        </a:defRPr>
      </a:lvl4pPr>
      <a:lvl5pPr marL="1425575" indent="-182563" algn="l" rtl="0" eaLnBrk="0" fontAlgn="base" hangingPunct="0">
        <a:spcBef>
          <a:spcPct val="20000"/>
        </a:spcBef>
        <a:spcAft>
          <a:spcPct val="0"/>
        </a:spcAft>
        <a:buClr>
          <a:srgbClr val="4BACC6"/>
        </a:buClr>
        <a:buFont typeface="Wingdings 3" pitchFamily="18" charset="2"/>
        <a:buChar char=""/>
        <a:defRPr sz="2000">
          <a:solidFill>
            <a:schemeClr val="tx1"/>
          </a:solidFill>
          <a:latin typeface="+mn-lt"/>
        </a:defRPr>
      </a:lvl5pPr>
      <a:lvl6pPr marL="1882775" indent="-182563" algn="l" rtl="0" eaLnBrk="0" fontAlgn="base" hangingPunct="0">
        <a:spcBef>
          <a:spcPct val="20000"/>
        </a:spcBef>
        <a:spcAft>
          <a:spcPct val="0"/>
        </a:spcAft>
        <a:buClr>
          <a:srgbClr val="4BACC6"/>
        </a:buClr>
        <a:buFont typeface="Wingdings 3" pitchFamily="18" charset="2"/>
        <a:buChar char=""/>
        <a:defRPr sz="2000">
          <a:solidFill>
            <a:schemeClr val="tx1"/>
          </a:solidFill>
          <a:latin typeface="+mn-lt"/>
        </a:defRPr>
      </a:lvl6pPr>
      <a:lvl7pPr marL="2339975" indent="-182563" algn="l" rtl="0" eaLnBrk="0" fontAlgn="base" hangingPunct="0">
        <a:spcBef>
          <a:spcPct val="20000"/>
        </a:spcBef>
        <a:spcAft>
          <a:spcPct val="0"/>
        </a:spcAft>
        <a:buClr>
          <a:srgbClr val="4BACC6"/>
        </a:buClr>
        <a:buFont typeface="Wingdings 3" pitchFamily="18" charset="2"/>
        <a:buChar char=""/>
        <a:defRPr sz="2000">
          <a:solidFill>
            <a:schemeClr val="tx1"/>
          </a:solidFill>
          <a:latin typeface="+mn-lt"/>
        </a:defRPr>
      </a:lvl7pPr>
      <a:lvl8pPr marL="2797175" indent="-182563" algn="l" rtl="0" eaLnBrk="0" fontAlgn="base" hangingPunct="0">
        <a:spcBef>
          <a:spcPct val="20000"/>
        </a:spcBef>
        <a:spcAft>
          <a:spcPct val="0"/>
        </a:spcAft>
        <a:buClr>
          <a:srgbClr val="4BACC6"/>
        </a:buClr>
        <a:buFont typeface="Wingdings 3" pitchFamily="18" charset="2"/>
        <a:buChar char=""/>
        <a:defRPr sz="2000">
          <a:solidFill>
            <a:schemeClr val="tx1"/>
          </a:solidFill>
          <a:latin typeface="+mn-lt"/>
        </a:defRPr>
      </a:lvl8pPr>
      <a:lvl9pPr marL="3254375" indent="-182563" algn="l" rtl="0" eaLnBrk="0" fontAlgn="base" hangingPunct="0">
        <a:spcBef>
          <a:spcPct val="20000"/>
        </a:spcBef>
        <a:spcAft>
          <a:spcPct val="0"/>
        </a:spcAft>
        <a:buClr>
          <a:srgbClr val="4BACC6"/>
        </a:buClr>
        <a:buFont typeface="Wingdings 3"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3315"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eaLnBrk="1" hangingPunct="1">
              <a:buClrTx/>
              <a:buSzTx/>
              <a:buFontTx/>
              <a:buNone/>
              <a:defRPr sz="1200">
                <a:solidFill>
                  <a:schemeClr val="tx1">
                    <a:tint val="95000"/>
                  </a:schemeClr>
                </a:solidFill>
                <a:latin typeface="Tahoma" pitchFamily="34" charset="0"/>
              </a:defRPr>
            </a:lvl1pPr>
          </a:lstStyle>
          <a:p>
            <a:pPr>
              <a:defRPr/>
            </a:pPr>
            <a:fld id="{B93A6773-B2C1-41B1-8EB1-65EC1A1208B1}" type="datetimeFigureOut">
              <a:rPr lang="en-US"/>
              <a:pPr>
                <a:defRPr/>
              </a:pPr>
              <a:t>6/13/2012</a:t>
            </a:fld>
            <a:endParaRPr lang="en-US"/>
          </a:p>
        </p:txBody>
      </p:sp>
      <p:sp>
        <p:nvSpPr>
          <p:cNvPr id="13" name="Footer Placeholder 4"/>
          <p:cNvSpPr>
            <a:spLocks noGrp="1"/>
          </p:cNvSpPr>
          <p:nvPr>
            <p:ph type="ftr" sz="quarter" idx="3"/>
          </p:nvPr>
        </p:nvSpPr>
        <p:spPr>
          <a:xfrm>
            <a:off x="2640013" y="6376988"/>
            <a:ext cx="3836987" cy="365125"/>
          </a:xfrm>
          <a:prstGeom prst="rect">
            <a:avLst/>
          </a:prstGeom>
        </p:spPr>
        <p:txBody>
          <a:bodyPr vert="horz" lIns="45720" rIns="45720" bIns="0" rtlCol="0" anchor="b"/>
          <a:lstStyle>
            <a:lvl1pPr eaLnBrk="1" hangingPunct="1">
              <a:buClrTx/>
              <a:buSzTx/>
              <a:buFontTx/>
              <a:buNone/>
              <a:defRPr sz="1200">
                <a:solidFill>
                  <a:schemeClr val="tx1">
                    <a:tint val="95000"/>
                  </a:schemeClr>
                </a:solidFill>
                <a:latin typeface="Tahoma" pitchFamily="34" charset="0"/>
              </a:defRPr>
            </a:lvl1pPr>
          </a:lstStyle>
          <a:p>
            <a:pPr>
              <a:defRPr/>
            </a:pPr>
            <a:endParaRPr lang="en-US"/>
          </a:p>
        </p:txBody>
      </p:sp>
      <p:sp>
        <p:nvSpPr>
          <p:cNvPr id="14"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hangingPunct="1">
              <a:buClrTx/>
              <a:buSzTx/>
              <a:buFontTx/>
              <a:buNone/>
              <a:defRPr sz="1200">
                <a:solidFill>
                  <a:schemeClr val="tx1">
                    <a:tint val="95000"/>
                  </a:schemeClr>
                </a:solidFill>
                <a:latin typeface="Tahoma" pitchFamily="34" charset="0"/>
              </a:defRPr>
            </a:lvl1pPr>
          </a:lstStyle>
          <a:p>
            <a:pPr>
              <a:defRPr/>
            </a:pPr>
            <a:fld id="{5184B976-5128-4C34-B8CB-FC88BE80C1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Lst>
  <p:txStyles>
    <p:titleStyle>
      <a:lvl1pPr algn="l" rtl="0" eaLnBrk="0" fontAlgn="base" hangingPunct="0">
        <a:spcBef>
          <a:spcPct val="0"/>
        </a:spcBef>
        <a:spcAft>
          <a:spcPct val="0"/>
        </a:spcAft>
        <a:defRPr sz="4500" b="1" kern="1200">
          <a:solidFill>
            <a:srgbClr val="347FD8"/>
          </a:solidFill>
          <a:latin typeface="Arial" charset="0"/>
          <a:ea typeface="+mj-ea"/>
          <a:cs typeface="+mj-cs"/>
        </a:defRPr>
      </a:lvl1pPr>
      <a:lvl2pPr algn="l" rtl="0" eaLnBrk="0" fontAlgn="base" hangingPunct="0">
        <a:spcBef>
          <a:spcPct val="0"/>
        </a:spcBef>
        <a:spcAft>
          <a:spcPct val="0"/>
        </a:spcAft>
        <a:defRPr sz="4500" b="1">
          <a:solidFill>
            <a:srgbClr val="347FD8"/>
          </a:solidFill>
          <a:latin typeface="Arial" charset="0"/>
        </a:defRPr>
      </a:lvl2pPr>
      <a:lvl3pPr algn="l" rtl="0" eaLnBrk="0" fontAlgn="base" hangingPunct="0">
        <a:spcBef>
          <a:spcPct val="0"/>
        </a:spcBef>
        <a:spcAft>
          <a:spcPct val="0"/>
        </a:spcAft>
        <a:defRPr sz="4500" b="1">
          <a:solidFill>
            <a:srgbClr val="347FD8"/>
          </a:solidFill>
          <a:latin typeface="Arial" charset="0"/>
        </a:defRPr>
      </a:lvl3pPr>
      <a:lvl4pPr algn="l" rtl="0" eaLnBrk="0" fontAlgn="base" hangingPunct="0">
        <a:spcBef>
          <a:spcPct val="0"/>
        </a:spcBef>
        <a:spcAft>
          <a:spcPct val="0"/>
        </a:spcAft>
        <a:defRPr sz="4500" b="1">
          <a:solidFill>
            <a:srgbClr val="347FD8"/>
          </a:solidFill>
          <a:latin typeface="Arial" charset="0"/>
        </a:defRPr>
      </a:lvl4pPr>
      <a:lvl5pPr algn="l" rtl="0" eaLnBrk="0" fontAlgn="base" hangingPunct="0">
        <a:spcBef>
          <a:spcPct val="0"/>
        </a:spcBef>
        <a:spcAft>
          <a:spcPct val="0"/>
        </a:spcAft>
        <a:defRPr sz="4500" b="1">
          <a:solidFill>
            <a:srgbClr val="347FD8"/>
          </a:solidFill>
          <a:latin typeface="Arial" charset="0"/>
        </a:defRPr>
      </a:lvl5pPr>
      <a:lvl6pPr marL="457200" algn="l" rtl="0" fontAlgn="base">
        <a:spcBef>
          <a:spcPct val="0"/>
        </a:spcBef>
        <a:spcAft>
          <a:spcPct val="0"/>
        </a:spcAft>
        <a:defRPr sz="4500" b="1">
          <a:solidFill>
            <a:srgbClr val="347FD8"/>
          </a:solidFill>
          <a:latin typeface="Arial" charset="0"/>
        </a:defRPr>
      </a:lvl6pPr>
      <a:lvl7pPr marL="914400" algn="l" rtl="0" fontAlgn="base">
        <a:spcBef>
          <a:spcPct val="0"/>
        </a:spcBef>
        <a:spcAft>
          <a:spcPct val="0"/>
        </a:spcAft>
        <a:defRPr sz="4500" b="1">
          <a:solidFill>
            <a:srgbClr val="347FD8"/>
          </a:solidFill>
          <a:latin typeface="Arial" charset="0"/>
        </a:defRPr>
      </a:lvl7pPr>
      <a:lvl8pPr marL="1371600" algn="l" rtl="0" fontAlgn="base">
        <a:spcBef>
          <a:spcPct val="0"/>
        </a:spcBef>
        <a:spcAft>
          <a:spcPct val="0"/>
        </a:spcAft>
        <a:defRPr sz="4500" b="1">
          <a:solidFill>
            <a:srgbClr val="347FD8"/>
          </a:solidFill>
          <a:latin typeface="Arial" charset="0"/>
        </a:defRPr>
      </a:lvl8pPr>
      <a:lvl9pPr marL="1828800" algn="l" rtl="0" fontAlgn="base">
        <a:spcBef>
          <a:spcPct val="0"/>
        </a:spcBef>
        <a:spcAft>
          <a:spcPct val="0"/>
        </a:spcAft>
        <a:defRPr sz="4500" b="1">
          <a:solidFill>
            <a:srgbClr val="347FD8"/>
          </a:solidFill>
          <a:latin typeface="Arial"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Arial" charset="0"/>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Arial" charset="0"/>
          <a:ea typeface="+mn-ea"/>
          <a:cs typeface="+mn-cs"/>
        </a:defRPr>
      </a:lvl2pPr>
      <a:lvl3pPr marL="995363" indent="-228600" algn="l" rtl="0" eaLnBrk="0" fontAlgn="base" hangingPunct="0">
        <a:spcBef>
          <a:spcPct val="20000"/>
        </a:spcBef>
        <a:spcAft>
          <a:spcPct val="0"/>
        </a:spcAft>
        <a:buClr>
          <a:srgbClr val="9BBB59"/>
        </a:buClr>
        <a:buFont typeface="Arial" charset="0"/>
        <a:buChar char="▪"/>
        <a:defRPr sz="2400" kern="1200">
          <a:solidFill>
            <a:schemeClr val="tx1"/>
          </a:solidFill>
          <a:latin typeface="Arial" charset="0"/>
          <a:ea typeface="+mn-ea"/>
          <a:cs typeface="+mn-cs"/>
        </a:defRPr>
      </a:lvl3pPr>
      <a:lvl4pPr marL="1216025" indent="-182563" algn="l" rtl="0" eaLnBrk="0" fontAlgn="base" hangingPunct="0">
        <a:spcBef>
          <a:spcPct val="20000"/>
        </a:spcBef>
        <a:spcAft>
          <a:spcPct val="0"/>
        </a:spcAft>
        <a:buClr>
          <a:srgbClr val="8064A2"/>
        </a:buClr>
        <a:buFont typeface="Arial" charset="0"/>
        <a:buChar char="▪"/>
        <a:defRPr sz="2000" kern="1200">
          <a:solidFill>
            <a:schemeClr val="tx1"/>
          </a:solidFill>
          <a:latin typeface="Arial" charset="0"/>
          <a:ea typeface="+mn-ea"/>
          <a:cs typeface="+mn-cs"/>
        </a:defRPr>
      </a:lvl4pPr>
      <a:lvl5pPr marL="1425575" indent="-182563" algn="l" rtl="0" eaLnBrk="0" fontAlgn="base" hangingPunct="0">
        <a:spcBef>
          <a:spcPct val="20000"/>
        </a:spcBef>
        <a:spcAft>
          <a:spcPct val="0"/>
        </a:spcAft>
        <a:buClr>
          <a:srgbClr val="4BACC6"/>
        </a:buClr>
        <a:buFont typeface="Wingdings 3" pitchFamily="18" charset="2"/>
        <a:buChar char=""/>
        <a:defRPr lang="en-US" sz="2000" kern="1200">
          <a:solidFill>
            <a:schemeClr val="tx1"/>
          </a:solidFill>
          <a:latin typeface="Arial"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aseylifeskill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1447800" y="4419600"/>
            <a:ext cx="7696200" cy="1828800"/>
          </a:xfrm>
        </p:spPr>
        <p:txBody>
          <a:bodyPr/>
          <a:lstStyle/>
          <a:p>
            <a:pPr eaLnBrk="1" fontAlgn="auto" hangingPunct="1">
              <a:spcAft>
                <a:spcPts val="0"/>
              </a:spcAft>
              <a:defRPr/>
            </a:pPr>
            <a:r>
              <a:rPr lang="en-US" sz="5400" kern="1200">
                <a:solidFill>
                  <a:schemeClr val="bg1"/>
                </a:solidFill>
                <a:latin typeface="Huxtable"/>
              </a:rPr>
              <a:t>Independent Living</a:t>
            </a:r>
            <a:br>
              <a:rPr lang="en-US" sz="5400" kern="1200">
                <a:solidFill>
                  <a:schemeClr val="bg1"/>
                </a:solidFill>
                <a:latin typeface="Huxtable"/>
              </a:rPr>
            </a:br>
            <a:r>
              <a:rPr lang="en-US" sz="5400" kern="1200">
                <a:solidFill>
                  <a:schemeClr val="bg1"/>
                </a:solidFill>
                <a:latin typeface="Huxtable"/>
              </a:rPr>
              <a:t>Kim Mallory</a:t>
            </a:r>
          </a:p>
        </p:txBody>
      </p:sp>
      <p:pic>
        <p:nvPicPr>
          <p:cNvPr id="19458" name="Picture 14" descr="MP900414104[1]"/>
          <p:cNvPicPr>
            <a:picLocks noChangeAspect="1" noChangeArrowheads="1"/>
          </p:cNvPicPr>
          <p:nvPr/>
        </p:nvPicPr>
        <p:blipFill>
          <a:blip r:embed="rId3"/>
          <a:srcRect/>
          <a:stretch>
            <a:fillRect/>
          </a:stretch>
        </p:blipFill>
        <p:spPr bwMode="auto">
          <a:xfrm>
            <a:off x="-1676400" y="-1219200"/>
            <a:ext cx="11287125" cy="9753600"/>
          </a:xfrm>
          <a:prstGeom prst="rect">
            <a:avLst/>
          </a:prstGeom>
          <a:noFill/>
          <a:ln w="9525">
            <a:noFill/>
            <a:miter lim="800000"/>
            <a:headEnd/>
            <a:tailEnd/>
          </a:ln>
        </p:spPr>
      </p:pic>
      <p:sp>
        <p:nvSpPr>
          <p:cNvPr id="19459" name="Text Box 5"/>
          <p:cNvSpPr txBox="1">
            <a:spLocks noChangeArrowheads="1"/>
          </p:cNvSpPr>
          <p:nvPr/>
        </p:nvSpPr>
        <p:spPr bwMode="auto">
          <a:xfrm>
            <a:off x="-381000" y="0"/>
            <a:ext cx="9525000" cy="1200150"/>
          </a:xfrm>
          <a:prstGeom prst="rect">
            <a:avLst/>
          </a:prstGeom>
          <a:solidFill>
            <a:srgbClr val="FFFF99"/>
          </a:solidFill>
          <a:ln w="9525">
            <a:solidFill>
              <a:schemeClr val="tx1"/>
            </a:solidFill>
            <a:miter lim="800000"/>
            <a:headEnd/>
            <a:tailEnd/>
          </a:ln>
        </p:spPr>
        <p:txBody>
          <a:bodyPr>
            <a:spAutoFit/>
          </a:bodyPr>
          <a:lstStyle/>
          <a:p>
            <a:pPr algn="ctr">
              <a:spcBef>
                <a:spcPct val="50000"/>
              </a:spcBef>
            </a:pPr>
            <a:r>
              <a:rPr lang="en-US" sz="3600" b="1"/>
              <a:t>Planning for Independent Living                 &amp; Transition to Adulthood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4294967295"/>
          </p:nvPr>
        </p:nvSpPr>
        <p:spPr>
          <a:xfrm>
            <a:off x="304800" y="1219200"/>
            <a:ext cx="8610600" cy="4575175"/>
          </a:xfrm>
        </p:spPr>
        <p:txBody>
          <a:bodyPr/>
          <a:lstStyle/>
          <a:p>
            <a:pPr eaLnBrk="1" hangingPunct="1">
              <a:buFontTx/>
              <a:buNone/>
            </a:pPr>
            <a:r>
              <a:rPr lang="en-US" smtClean="0">
                <a:cs typeface="Arial" charset="0"/>
              </a:rPr>
              <a:t>	</a:t>
            </a:r>
            <a:r>
              <a:rPr lang="en-US" u="sng" smtClean="0">
                <a:cs typeface="Arial" charset="0"/>
              </a:rPr>
              <a:t>IL Plans:</a:t>
            </a:r>
            <a:r>
              <a:rPr lang="en-US" smtClean="0">
                <a:cs typeface="Arial" charset="0"/>
              </a:rPr>
              <a:t> </a:t>
            </a:r>
            <a:r>
              <a:rPr lang="en-US" smtClean="0">
                <a:solidFill>
                  <a:srgbClr val="000000"/>
                </a:solidFill>
                <a:cs typeface="Arial" charset="0"/>
              </a:rPr>
              <a:t>All youth in DCS custody </a:t>
            </a:r>
            <a:r>
              <a:rPr lang="en-US" b="1" smtClean="0">
                <a:solidFill>
                  <a:srgbClr val="000000"/>
                </a:solidFill>
                <a:cs typeface="Arial" charset="0"/>
              </a:rPr>
              <a:t>ages 14-16</a:t>
            </a:r>
            <a:r>
              <a:rPr lang="en-US" smtClean="0">
                <a:solidFill>
                  <a:srgbClr val="000000"/>
                </a:solidFill>
                <a:cs typeface="Arial" charset="0"/>
              </a:rPr>
              <a:t>, regardless of permanency goals, placement or adjudication</a:t>
            </a:r>
          </a:p>
          <a:p>
            <a:pPr eaLnBrk="1" hangingPunct="1">
              <a:buFontTx/>
              <a:buNone/>
            </a:pPr>
            <a:endParaRPr lang="en-US" smtClean="0">
              <a:solidFill>
                <a:srgbClr val="000000"/>
              </a:solidFill>
              <a:cs typeface="Arial" charset="0"/>
            </a:endParaRPr>
          </a:p>
          <a:p>
            <a:pPr eaLnBrk="1" hangingPunct="1">
              <a:buFontTx/>
              <a:buNone/>
            </a:pPr>
            <a:endParaRPr lang="en-US" b="1" u="sng" smtClean="0">
              <a:solidFill>
                <a:srgbClr val="000000"/>
              </a:solidFill>
              <a:cs typeface="Arial" charset="0"/>
            </a:endParaRPr>
          </a:p>
          <a:p>
            <a:pPr eaLnBrk="1" hangingPunct="1">
              <a:buFontTx/>
              <a:buNone/>
            </a:pPr>
            <a:endParaRPr lang="en-US" b="1" u="sng" smtClean="0">
              <a:solidFill>
                <a:srgbClr val="000000"/>
              </a:solidFill>
              <a:cs typeface="Arial" charset="0"/>
            </a:endParaRPr>
          </a:p>
          <a:p>
            <a:pPr eaLnBrk="1" hangingPunct="1">
              <a:buFontTx/>
              <a:buNone/>
            </a:pPr>
            <a:r>
              <a:rPr lang="en-US" smtClean="0">
                <a:solidFill>
                  <a:srgbClr val="000000"/>
                </a:solidFill>
                <a:cs typeface="Arial" charset="0"/>
              </a:rPr>
              <a:t>	</a:t>
            </a:r>
            <a:r>
              <a:rPr lang="en-US" u="sng" smtClean="0">
                <a:solidFill>
                  <a:srgbClr val="000000"/>
                </a:solidFill>
                <a:cs typeface="Arial" charset="0"/>
              </a:rPr>
              <a:t>Transition Plans:</a:t>
            </a:r>
            <a:r>
              <a:rPr lang="en-US" b="1" smtClean="0">
                <a:solidFill>
                  <a:srgbClr val="000000"/>
                </a:solidFill>
                <a:cs typeface="Arial" charset="0"/>
              </a:rPr>
              <a:t> </a:t>
            </a:r>
            <a:r>
              <a:rPr lang="en-US" smtClean="0">
                <a:solidFill>
                  <a:srgbClr val="000000"/>
                </a:solidFill>
                <a:cs typeface="Arial" charset="0"/>
              </a:rPr>
              <a:t> Young people </a:t>
            </a:r>
            <a:r>
              <a:rPr lang="en-US" b="1" smtClean="0">
                <a:solidFill>
                  <a:srgbClr val="000000"/>
                </a:solidFill>
                <a:cs typeface="Arial" charset="0"/>
              </a:rPr>
              <a:t>17 &amp; older</a:t>
            </a:r>
            <a:r>
              <a:rPr lang="en-US" smtClean="0">
                <a:solidFill>
                  <a:srgbClr val="000000"/>
                </a:solidFill>
                <a:cs typeface="Arial" charset="0"/>
              </a:rPr>
              <a:t>, receiving services from DCS, regardless of permanency goals, placement or adjudication.</a:t>
            </a:r>
          </a:p>
          <a:p>
            <a:pPr eaLnBrk="1" hangingPunct="1">
              <a:buFontTx/>
              <a:buNone/>
            </a:pPr>
            <a:endParaRPr lang="en-US" smtClean="0">
              <a:solidFill>
                <a:srgbClr val="000000"/>
              </a:solidFill>
              <a:cs typeface="Arial" charset="0"/>
            </a:endParaRPr>
          </a:p>
        </p:txBody>
      </p:sp>
      <p:sp>
        <p:nvSpPr>
          <p:cNvPr id="33794" name="Rectangle 74"/>
          <p:cNvSpPr>
            <a:spLocks noRot="1" noChangeArrowheads="1"/>
          </p:cNvSpPr>
          <p:nvPr/>
        </p:nvSpPr>
        <p:spPr bwMode="auto">
          <a:xfrm>
            <a:off x="304800" y="457200"/>
            <a:ext cx="8308975" cy="457200"/>
          </a:xfrm>
          <a:prstGeom prst="rect">
            <a:avLst/>
          </a:prstGeom>
          <a:noFill/>
          <a:ln w="9525">
            <a:noFill/>
            <a:miter lim="800000"/>
            <a:headEnd/>
            <a:tailEnd/>
          </a:ln>
        </p:spPr>
        <p:txBody>
          <a:bodyPr anchor="ctr"/>
          <a:lstStyle/>
          <a:p>
            <a:pPr algn="ctr" eaLnBrk="0" hangingPunct="0"/>
            <a:endParaRPr lang="en-US" sz="4000" b="1" u="sng">
              <a:solidFill>
                <a:schemeClr val="hlink"/>
              </a:solidFill>
            </a:endParaRPr>
          </a:p>
        </p:txBody>
      </p:sp>
      <p:sp>
        <p:nvSpPr>
          <p:cNvPr id="33795" name="Rectangle 74"/>
          <p:cNvSpPr>
            <a:spLocks noRot="1" noChangeArrowheads="1"/>
          </p:cNvSpPr>
          <p:nvPr/>
        </p:nvSpPr>
        <p:spPr bwMode="auto">
          <a:xfrm>
            <a:off x="0" y="0"/>
            <a:ext cx="9144000" cy="1066800"/>
          </a:xfrm>
          <a:prstGeom prst="rect">
            <a:avLst/>
          </a:prstGeom>
          <a:solidFill>
            <a:srgbClr val="99CCFF"/>
          </a:solidFill>
          <a:ln w="9525">
            <a:solidFill>
              <a:schemeClr val="tx1"/>
            </a:solidFill>
            <a:miter lim="800000"/>
            <a:headEnd/>
            <a:tailEnd/>
          </a:ln>
        </p:spPr>
        <p:txBody>
          <a:bodyPr anchor="ctr"/>
          <a:lstStyle/>
          <a:p>
            <a:pPr algn="ctr" eaLnBrk="0" hangingPunct="0"/>
            <a:r>
              <a:rPr lang="en-US" sz="3600" b="1"/>
              <a:t>Who Gets an Independent Living Plan?</a:t>
            </a:r>
          </a:p>
        </p:txBody>
      </p:sp>
      <p:sp>
        <p:nvSpPr>
          <p:cNvPr id="33796" name="Rectangle 74"/>
          <p:cNvSpPr>
            <a:spLocks noRot="1" noChangeArrowheads="1"/>
          </p:cNvSpPr>
          <p:nvPr/>
        </p:nvSpPr>
        <p:spPr bwMode="auto">
          <a:xfrm>
            <a:off x="0" y="2971800"/>
            <a:ext cx="9144000" cy="1066800"/>
          </a:xfrm>
          <a:prstGeom prst="rect">
            <a:avLst/>
          </a:prstGeom>
          <a:solidFill>
            <a:srgbClr val="CCFFFF"/>
          </a:solidFill>
          <a:ln w="9525">
            <a:solidFill>
              <a:schemeClr val="tx1"/>
            </a:solidFill>
            <a:miter lim="800000"/>
            <a:headEnd/>
            <a:tailEnd/>
          </a:ln>
        </p:spPr>
        <p:txBody>
          <a:bodyPr anchor="ctr"/>
          <a:lstStyle/>
          <a:p>
            <a:pPr algn="ctr" eaLnBrk="0" hangingPunct="0"/>
            <a:r>
              <a:rPr lang="en-US" sz="3600" b="1"/>
              <a:t>Who Gets a Transition Plan?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64" name="Group 24"/>
          <p:cNvGraphicFramePr>
            <a:graphicFrameLocks noGrp="1"/>
          </p:cNvGraphicFramePr>
          <p:nvPr>
            <p:ph idx="4294967295"/>
          </p:nvPr>
        </p:nvGraphicFramePr>
        <p:xfrm>
          <a:off x="152400" y="228600"/>
          <a:ext cx="8839200" cy="6532563"/>
        </p:xfrm>
        <a:graphic>
          <a:graphicData uri="http://schemas.openxmlformats.org/drawingml/2006/table">
            <a:tbl>
              <a:tblPr/>
              <a:tblGrid>
                <a:gridCol w="1447800"/>
                <a:gridCol w="3505200"/>
                <a:gridCol w="3886200"/>
              </a:tblGrid>
              <a:tr h="654050">
                <a:tc>
                  <a:txBody>
                    <a:bodyPr/>
                    <a:lstStyle/>
                    <a:p>
                      <a:pPr marL="0" marR="0" lvl="0" indent="0" algn="l" defTabSz="914400" rtl="0" eaLnBrk="0" fontAlgn="base" latinLnBrk="0" hangingPunct="0">
                        <a:lnSpc>
                          <a:spcPct val="100000"/>
                        </a:lnSpc>
                        <a:spcBef>
                          <a:spcPct val="20000"/>
                        </a:spcBef>
                        <a:spcAft>
                          <a:spcPct val="0"/>
                        </a:spcAft>
                        <a:buClr>
                          <a:schemeClr val="hlink"/>
                        </a:buClr>
                        <a:buSzPct val="80000"/>
                        <a:buFont typeface="Arial" charset="0"/>
                        <a:buNone/>
                        <a:tabLst/>
                      </a:pPr>
                      <a:r>
                        <a:rPr kumimoji="0" lang="en-US" sz="2400" b="1" i="0" u="none" strike="noStrike" cap="none" normalizeH="0" baseline="0" smtClean="0">
                          <a:ln>
                            <a:noFill/>
                          </a:ln>
                          <a:solidFill>
                            <a:srgbClr val="000000"/>
                          </a:solidFill>
                          <a:effectLst>
                            <a:outerShdw blurRad="38100" dist="38100" dir="2700000" algn="tl">
                              <a:srgbClr val="C0C0C0"/>
                            </a:outerShdw>
                          </a:effectLst>
                          <a:latin typeface="Tahoma" pitchFamily="34" charset="0"/>
                        </a:rPr>
                        <a:t>SAMPLE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rgbClr val="000000"/>
                          </a:solidFill>
                          <a:effectLst/>
                          <a:latin typeface="Tahoma" pitchFamily="34" charset="0"/>
                          <a:cs typeface="Times New Roman" pitchFamily="18" charset="0"/>
                        </a:rPr>
                        <a:t>Independent Living Plan</a:t>
                      </a:r>
                    </a:p>
                    <a:p>
                      <a:pPr marL="342900" marR="0" lvl="0" indent="-342900" algn="ctr"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rgbClr val="000000"/>
                          </a:solidFill>
                          <a:effectLst/>
                          <a:latin typeface="Tahoma" pitchFamily="34" charset="0"/>
                          <a:cs typeface="Times New Roman" pitchFamily="18" charset="0"/>
                        </a:rPr>
                        <a:t>14-16</a:t>
                      </a:r>
                      <a:endParaRPr kumimoji="0" lang="en-US" sz="18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rgbClr val="000000"/>
                          </a:solidFill>
                          <a:effectLst/>
                          <a:latin typeface="Tahoma" pitchFamily="34" charset="0"/>
                          <a:cs typeface="Times New Roman" pitchFamily="18" charset="0"/>
                        </a:rPr>
                        <a:t>Transition Plan</a:t>
                      </a:r>
                    </a:p>
                    <a:p>
                      <a:pPr marL="342900" marR="0" lvl="0" indent="-342900" algn="ctr"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rgbClr val="000000"/>
                          </a:solidFill>
                          <a:effectLst/>
                          <a:latin typeface="Tahoma" pitchFamily="34" charset="0"/>
                          <a:cs typeface="Times New Roman" pitchFamily="18" charset="0"/>
                        </a:rPr>
                        <a:t>17+</a:t>
                      </a:r>
                      <a:endParaRPr kumimoji="0" lang="en-US" sz="1800" b="0" i="0" u="none" strike="noStrike" cap="none" normalizeH="0" baseline="0" smtClean="0">
                        <a:ln>
                          <a:noFill/>
                        </a:ln>
                        <a:solidFill>
                          <a:srgbClr val="00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1223963">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Times New Roman" pitchFamily="18" charset="0"/>
                        </a:rPr>
                        <a:t>Focus</a:t>
                      </a:r>
                      <a:endParaRPr kumimoji="0" lang="en-US" sz="1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hlink"/>
                        </a:buClr>
                        <a:buSzPct val="80000"/>
                        <a:buFontTx/>
                        <a:buNone/>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Skills a youth needs to develop or strengths related to Independent Living concern indicators </a:t>
                      </a:r>
                      <a:endParaRPr kumimoji="0" lang="en-US" sz="17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hlink"/>
                        </a:buClr>
                        <a:buSzPct val="80000"/>
                        <a:buFontTx/>
                        <a:buNone/>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Specific resources needed and steps a youth needs to take as they transition to adulthood; include any skills still needed</a:t>
                      </a:r>
                      <a:endParaRPr kumimoji="0" lang="en-US" sz="17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936625">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Times New Roman" pitchFamily="18" charset="0"/>
                        </a:rPr>
                        <a:t>Focus</a:t>
                      </a:r>
                    </a:p>
                    <a:p>
                      <a:pPr marL="342900" marR="0" lvl="0" indent="-342900" algn="ctr"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Times New Roman" pitchFamily="18" charset="0"/>
                        </a:rPr>
                        <a:t>Example</a:t>
                      </a:r>
                    </a:p>
                    <a:p>
                      <a:pPr marL="342900" marR="0" lvl="0" indent="-342900" algn="ctr"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Times New Roman" pitchFamily="18" charset="0"/>
                        </a:rPr>
                        <a:t>Housing</a:t>
                      </a:r>
                      <a:endParaRPr kumimoji="0" lang="en-US" sz="1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hlink"/>
                        </a:buClr>
                        <a:buSzPct val="80000"/>
                        <a:buFontTx/>
                        <a:buNone/>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Skills necessary for locating, obtaining and maintaining housing.</a:t>
                      </a:r>
                      <a:endParaRPr kumimoji="0" lang="en-US" sz="17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hlink"/>
                        </a:buClr>
                        <a:buSzPct val="80000"/>
                        <a:buFontTx/>
                        <a:buNone/>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Where will the youth live &amp; how will they pay for it?  What is the backup housing plan?</a:t>
                      </a:r>
                      <a:endParaRPr kumimoji="0" lang="en-US" sz="1700" b="0" i="0" u="none" strike="noStrike" cap="none" normalizeH="0" baseline="0" smtClean="0">
                        <a:ln>
                          <a:noFill/>
                        </a:ln>
                        <a:solidFill>
                          <a:srgbClr val="0000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3662363">
                <a:tc>
                  <a:txBody>
                    <a:bodyPr/>
                    <a:lstStyle/>
                    <a:p>
                      <a:pPr marL="342900" marR="0" lvl="0" indent="-342900" algn="ctr"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Times New Roman" pitchFamily="18" charset="0"/>
                        </a:rPr>
                        <a:t>Sample </a:t>
                      </a:r>
                      <a:endParaRPr kumimoji="0" lang="en-US" sz="1000" b="0" i="0" u="none" strike="noStrike" cap="none" normalizeH="0" baseline="0" smtClean="0">
                        <a:ln>
                          <a:noFill/>
                        </a:ln>
                        <a:solidFill>
                          <a:srgbClr val="000000"/>
                        </a:solidFill>
                        <a:effectLst>
                          <a:outerShdw blurRad="38100" dist="38100" dir="2700000" algn="tl">
                            <a:srgbClr val="FFFFFF"/>
                          </a:outerShdw>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Times New Roman" pitchFamily="18" charset="0"/>
                        </a:rPr>
                        <a:t>Housing </a:t>
                      </a:r>
                    </a:p>
                    <a:p>
                      <a:pPr marL="342900" marR="0" lvl="0" indent="-342900" algn="ctr" defTabSz="914400" rtl="0" eaLnBrk="0" fontAlgn="base" latinLnBrk="0" hangingPunct="0">
                        <a:lnSpc>
                          <a:spcPct val="100000"/>
                        </a:lnSpc>
                        <a:spcBef>
                          <a:spcPct val="0"/>
                        </a:spcBef>
                        <a:spcAft>
                          <a:spcPct val="0"/>
                        </a:spcAft>
                        <a:buClr>
                          <a:schemeClr val="hlink"/>
                        </a:buClr>
                        <a:buSzPct val="80000"/>
                        <a:buFontTx/>
                        <a:buNone/>
                        <a:tabLst/>
                      </a:pPr>
                      <a:r>
                        <a:rPr kumimoji="0" lang="en-US" sz="1800" b="1" i="0" u="none" strike="noStrike" cap="none" normalizeH="0" baseline="0" smtClean="0">
                          <a:ln>
                            <a:noFill/>
                          </a:ln>
                          <a:solidFill>
                            <a:srgbClr val="000000"/>
                          </a:solidFill>
                          <a:effectLst>
                            <a:outerShdw blurRad="38100" dist="38100" dir="2700000" algn="tl">
                              <a:srgbClr val="FFFFFF"/>
                            </a:outerShdw>
                          </a:effectLst>
                          <a:latin typeface="Tahoma" pitchFamily="34" charset="0"/>
                          <a:cs typeface="Times New Roman" pitchFamily="18" charset="0"/>
                        </a:rPr>
                        <a:t>Plan</a:t>
                      </a:r>
                      <a:endParaRPr kumimoji="0" lang="en-US" sz="1800" b="0" i="0" u="none" strike="noStrike" cap="none" normalizeH="0" baseline="0" smtClean="0">
                        <a:ln>
                          <a:noFill/>
                        </a:ln>
                        <a:solidFill>
                          <a:srgbClr val="000000"/>
                        </a:solidFill>
                        <a:effectLst>
                          <a:outerShdw blurRad="38100" dist="38100" dir="2700000" algn="tl">
                            <a:srgbClr val="FFFFFF"/>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hlink"/>
                        </a:buClr>
                        <a:buSzPct val="80000"/>
                        <a:buFontTx/>
                        <a:buNone/>
                        <a:tabLst>
                          <a:tab pos="2286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-John’s foster parents will use ACLSA “I Can Do it” workbook to teach him housing skills. </a:t>
                      </a:r>
                    </a:p>
                    <a:p>
                      <a:pPr marL="342900" marR="0" lvl="0" indent="-342900" algn="l" defTabSz="914400" rtl="0" eaLnBrk="0" fontAlgn="base" latinLnBrk="0" hangingPunct="0">
                        <a:lnSpc>
                          <a:spcPct val="100000"/>
                        </a:lnSpc>
                        <a:spcBef>
                          <a:spcPct val="0"/>
                        </a:spcBef>
                        <a:spcAft>
                          <a:spcPct val="0"/>
                        </a:spcAft>
                        <a:buClr>
                          <a:schemeClr val="hlink"/>
                        </a:buClr>
                        <a:buSzPct val="80000"/>
                        <a:buFontTx/>
                        <a:buNone/>
                        <a:tabLst>
                          <a:tab pos="2286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-John will gain the following skills by 9/30/2010 as evidenced by ACLSA:</a:t>
                      </a:r>
                      <a:endParaRPr kumimoji="0" lang="en-US" sz="1700" b="0" i="0" u="none" strike="noStrike" cap="none" normalizeH="0" baseline="0" smtClean="0">
                        <a:ln>
                          <a:noFill/>
                        </a:ln>
                        <a:solidFill>
                          <a:srgbClr val="000000"/>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hlink"/>
                        </a:buClr>
                        <a:buSzPct val="80000"/>
                        <a:buFont typeface="Arial" charset="0"/>
                        <a:buChar char="►"/>
                        <a:tabLst>
                          <a:tab pos="2286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Know how to complete a lease/rental agreement</a:t>
                      </a:r>
                      <a:endParaRPr kumimoji="0" lang="en-US" sz="1700" b="0" i="0" u="none" strike="noStrike" cap="none" normalizeH="0" baseline="0" smtClean="0">
                        <a:ln>
                          <a:noFill/>
                        </a:ln>
                        <a:solidFill>
                          <a:srgbClr val="000000"/>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hlink"/>
                        </a:buClr>
                        <a:buSzPct val="80000"/>
                        <a:buFont typeface="Arial" charset="0"/>
                        <a:buChar char="►"/>
                        <a:tabLst>
                          <a:tab pos="2286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Understand renter</a:t>
                      </a:r>
                      <a:r>
                        <a:rPr kumimoji="0" lang="en-US" sz="1700" b="0" i="0" u="none" strike="noStrike" cap="none" normalizeH="0" baseline="0" smtClean="0">
                          <a:ln>
                            <a:noFill/>
                          </a:ln>
                          <a:solidFill>
                            <a:srgbClr val="000000"/>
                          </a:solidFill>
                          <a:effectLst/>
                          <a:latin typeface="Arial" charset="0"/>
                          <a:cs typeface="Times New Roman" pitchFamily="18" charset="0"/>
                        </a:rPr>
                        <a:t>’</a:t>
                      </a:r>
                      <a:r>
                        <a:rPr kumimoji="0" lang="en-US" sz="1700" b="0" i="0" u="none" strike="noStrike" cap="none" normalizeH="0" baseline="0" smtClean="0">
                          <a:ln>
                            <a:noFill/>
                          </a:ln>
                          <a:solidFill>
                            <a:srgbClr val="000000"/>
                          </a:solidFill>
                          <a:effectLst/>
                          <a:latin typeface="Tahoma" pitchFamily="34" charset="0"/>
                          <a:cs typeface="Times New Roman" pitchFamily="18" charset="0"/>
                        </a:rPr>
                        <a:t>s insurance </a:t>
                      </a:r>
                    </a:p>
                    <a:p>
                      <a:pPr marL="342900" marR="0" lvl="0" indent="-342900" algn="l" defTabSz="914400" rtl="0" eaLnBrk="0" fontAlgn="base" latinLnBrk="0" hangingPunct="0">
                        <a:lnSpc>
                          <a:spcPct val="100000"/>
                        </a:lnSpc>
                        <a:spcBef>
                          <a:spcPct val="0"/>
                        </a:spcBef>
                        <a:spcAft>
                          <a:spcPct val="0"/>
                        </a:spcAft>
                        <a:buClr>
                          <a:schemeClr val="hlink"/>
                        </a:buClr>
                        <a:buSzPct val="80000"/>
                        <a:buFont typeface="Arial" charset="0"/>
                        <a:buChar char="►"/>
                        <a:tabLst>
                          <a:tab pos="2286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Know the legal rights of landlords and tenant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l" defTabSz="914400" rtl="0" eaLnBrk="0" fontAlgn="base" latinLnBrk="0" hangingPunct="0">
                        <a:lnSpc>
                          <a:spcPct val="100000"/>
                        </a:lnSpc>
                        <a:spcBef>
                          <a:spcPct val="0"/>
                        </a:spcBef>
                        <a:spcAft>
                          <a:spcPct val="0"/>
                        </a:spcAft>
                        <a:buClr>
                          <a:schemeClr val="hlink"/>
                        </a:buClr>
                        <a:buSzPct val="80000"/>
                        <a:buFontTx/>
                        <a:buNone/>
                        <a:tabLst>
                          <a:tab pos="4572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-John will live at ABC apartment.  </a:t>
                      </a:r>
                    </a:p>
                    <a:p>
                      <a:pPr marL="342900" marR="0" lvl="0" indent="-342900" algn="l" defTabSz="914400" rtl="0" eaLnBrk="0" fontAlgn="base" latinLnBrk="0" hangingPunct="0">
                        <a:lnSpc>
                          <a:spcPct val="100000"/>
                        </a:lnSpc>
                        <a:spcBef>
                          <a:spcPct val="0"/>
                        </a:spcBef>
                        <a:spcAft>
                          <a:spcPct val="0"/>
                        </a:spcAft>
                        <a:buClr>
                          <a:schemeClr val="hlink"/>
                        </a:buClr>
                        <a:buSzPct val="80000"/>
                        <a:buFontTx/>
                        <a:buNone/>
                        <a:tabLst>
                          <a:tab pos="4572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-His aunt will co-sign the lease.  </a:t>
                      </a:r>
                    </a:p>
                    <a:p>
                      <a:pPr marL="342900" marR="0" lvl="0" indent="-342900" algn="l" defTabSz="914400" rtl="0" eaLnBrk="0" fontAlgn="base" latinLnBrk="0" hangingPunct="0">
                        <a:lnSpc>
                          <a:spcPct val="100000"/>
                        </a:lnSpc>
                        <a:spcBef>
                          <a:spcPct val="0"/>
                        </a:spcBef>
                        <a:spcAft>
                          <a:spcPct val="0"/>
                        </a:spcAft>
                        <a:buClr>
                          <a:schemeClr val="hlink"/>
                        </a:buClr>
                        <a:buSzPct val="80000"/>
                        <a:buFontTx/>
                        <a:buNone/>
                        <a:tabLst>
                          <a:tab pos="4572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-IL Wrap will assist with the deposit.  </a:t>
                      </a:r>
                    </a:p>
                    <a:p>
                      <a:pPr marL="342900" marR="0" lvl="0" indent="-342900" algn="l" defTabSz="914400" rtl="0" eaLnBrk="0" fontAlgn="base" latinLnBrk="0" hangingPunct="0">
                        <a:lnSpc>
                          <a:spcPct val="100000"/>
                        </a:lnSpc>
                        <a:spcBef>
                          <a:spcPct val="0"/>
                        </a:spcBef>
                        <a:spcAft>
                          <a:spcPct val="0"/>
                        </a:spcAft>
                        <a:buClr>
                          <a:schemeClr val="hlink"/>
                        </a:buClr>
                        <a:buSzPct val="80000"/>
                        <a:buFontTx/>
                        <a:buNone/>
                        <a:tabLst>
                          <a:tab pos="4572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-John is working at X to pay his rent.</a:t>
                      </a:r>
                    </a:p>
                    <a:p>
                      <a:pPr marL="342900" marR="0" lvl="0" indent="-342900" algn="l" defTabSz="914400" rtl="0" eaLnBrk="0" fontAlgn="base" latinLnBrk="0" hangingPunct="0">
                        <a:lnSpc>
                          <a:spcPct val="100000"/>
                        </a:lnSpc>
                        <a:spcBef>
                          <a:spcPct val="0"/>
                        </a:spcBef>
                        <a:spcAft>
                          <a:spcPct val="0"/>
                        </a:spcAft>
                        <a:buClr>
                          <a:schemeClr val="hlink"/>
                        </a:buClr>
                        <a:buSzPct val="80000"/>
                        <a:buFontTx/>
                        <a:buNone/>
                        <a:tabLst>
                          <a:tab pos="4572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-John can live with Aunt as backup if needed—she is on his team.</a:t>
                      </a:r>
                    </a:p>
                    <a:p>
                      <a:pPr marL="342900" marR="0" lvl="0" indent="-342900" algn="l" defTabSz="914400" rtl="0" eaLnBrk="0" fontAlgn="base" latinLnBrk="0" hangingPunct="0">
                        <a:lnSpc>
                          <a:spcPct val="100000"/>
                        </a:lnSpc>
                        <a:spcBef>
                          <a:spcPct val="0"/>
                        </a:spcBef>
                        <a:spcAft>
                          <a:spcPct val="0"/>
                        </a:spcAft>
                        <a:buClr>
                          <a:schemeClr val="hlink"/>
                        </a:buClr>
                        <a:buSzPct val="80000"/>
                        <a:buFontTx/>
                        <a:buNone/>
                        <a:tabLst>
                          <a:tab pos="4572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-Foster parent will help John understand renter’s insurance</a:t>
                      </a:r>
                    </a:p>
                    <a:p>
                      <a:pPr marL="342900" marR="0" lvl="0" indent="-342900" algn="l" defTabSz="914400" rtl="0" eaLnBrk="0" fontAlgn="base" latinLnBrk="0" hangingPunct="0">
                        <a:lnSpc>
                          <a:spcPct val="100000"/>
                        </a:lnSpc>
                        <a:spcBef>
                          <a:spcPct val="0"/>
                        </a:spcBef>
                        <a:spcAft>
                          <a:spcPct val="0"/>
                        </a:spcAft>
                        <a:buClr>
                          <a:schemeClr val="hlink"/>
                        </a:buClr>
                        <a:buSzPct val="80000"/>
                        <a:buFontTx/>
                        <a:buNone/>
                        <a:tabLst>
                          <a:tab pos="4572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-By 10/4/2011, John needs: </a:t>
                      </a:r>
                      <a:endParaRPr kumimoji="0" lang="en-US" sz="1700" b="0" i="0" u="none" strike="noStrike" cap="none" normalizeH="0" baseline="0" smtClean="0">
                        <a:ln>
                          <a:noFill/>
                        </a:ln>
                        <a:solidFill>
                          <a:srgbClr val="000000"/>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hlink"/>
                        </a:buClr>
                        <a:buSzPct val="80000"/>
                        <a:buFontTx/>
                        <a:buChar char="►"/>
                        <a:tabLst>
                          <a:tab pos="4572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Copy of lease</a:t>
                      </a:r>
                      <a:endParaRPr kumimoji="0" lang="en-US" sz="1700" b="0" i="0" u="none" strike="noStrike" cap="none" normalizeH="0" baseline="0" smtClean="0">
                        <a:ln>
                          <a:noFill/>
                        </a:ln>
                        <a:solidFill>
                          <a:srgbClr val="000000"/>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hlink"/>
                        </a:buClr>
                        <a:buSzPct val="80000"/>
                        <a:buFontTx/>
                        <a:buChar char="►"/>
                        <a:tabLst>
                          <a:tab pos="4572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Housing verification</a:t>
                      </a:r>
                      <a:endParaRPr kumimoji="0" lang="en-US" sz="1700" b="0" i="0" u="none" strike="noStrike" cap="none" normalizeH="0" baseline="0" smtClean="0">
                        <a:ln>
                          <a:noFill/>
                        </a:ln>
                        <a:solidFill>
                          <a:srgbClr val="000000"/>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hlink"/>
                        </a:buClr>
                        <a:buSzPct val="80000"/>
                        <a:buFontTx/>
                        <a:buChar char="►"/>
                        <a:tabLst>
                          <a:tab pos="4572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Cost of Living Budget</a:t>
                      </a:r>
                    </a:p>
                    <a:p>
                      <a:pPr marL="342900" marR="0" lvl="0" indent="-342900" algn="l" defTabSz="914400" rtl="0" eaLnBrk="0" fontAlgn="base" latinLnBrk="0" hangingPunct="0">
                        <a:lnSpc>
                          <a:spcPct val="100000"/>
                        </a:lnSpc>
                        <a:spcBef>
                          <a:spcPct val="0"/>
                        </a:spcBef>
                        <a:spcAft>
                          <a:spcPct val="0"/>
                        </a:spcAft>
                        <a:buClr>
                          <a:schemeClr val="hlink"/>
                        </a:buClr>
                        <a:buSzPct val="80000"/>
                        <a:buFontTx/>
                        <a:buChar char="►"/>
                        <a:tabLst>
                          <a:tab pos="4572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Backup plan</a:t>
                      </a:r>
                    </a:p>
                    <a:p>
                      <a:pPr marL="342900" marR="0" lvl="0" indent="-342900" algn="l" defTabSz="914400" rtl="0" eaLnBrk="0" fontAlgn="base" latinLnBrk="0" hangingPunct="0">
                        <a:lnSpc>
                          <a:spcPct val="100000"/>
                        </a:lnSpc>
                        <a:spcBef>
                          <a:spcPct val="0"/>
                        </a:spcBef>
                        <a:spcAft>
                          <a:spcPct val="0"/>
                        </a:spcAft>
                        <a:buClr>
                          <a:schemeClr val="hlink"/>
                        </a:buClr>
                        <a:buSzPct val="80000"/>
                        <a:buFontTx/>
                        <a:buNone/>
                        <a:tabLst>
                          <a:tab pos="457200" algn="l"/>
                        </a:tabLst>
                      </a:pPr>
                      <a:r>
                        <a:rPr kumimoji="0" lang="en-US" sz="1700" b="0" i="0" u="none" strike="noStrike" cap="none" normalizeH="0" baseline="0" smtClean="0">
                          <a:ln>
                            <a:noFill/>
                          </a:ln>
                          <a:solidFill>
                            <a:srgbClr val="000000"/>
                          </a:solidFill>
                          <a:effectLst/>
                          <a:latin typeface="Tahoma" pitchFamily="34" charset="0"/>
                          <a:cs typeface="Times New Roman" pitchFamily="18" charset="0"/>
                        </a:rPr>
                        <a:t>John’s Aunt will assist with these tasks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p:cNvSpPr>
          <p:nvPr>
            <p:ph type="body" idx="1"/>
          </p:nvPr>
        </p:nvSpPr>
        <p:spPr>
          <a:xfrm>
            <a:off x="457200" y="1524000"/>
            <a:ext cx="8229600" cy="4876800"/>
          </a:xfrm>
        </p:spPr>
        <p:txBody>
          <a:bodyPr/>
          <a:lstStyle/>
          <a:p>
            <a:pPr>
              <a:spcAft>
                <a:spcPct val="30000"/>
              </a:spcAft>
            </a:pPr>
            <a:r>
              <a:rPr lang="en-US" sz="3400" smtClean="0">
                <a:solidFill>
                  <a:srgbClr val="000000"/>
                </a:solidFill>
                <a:cs typeface="Arial" charset="0"/>
              </a:rPr>
              <a:t>The IL &amp; Transition planning process should become increasingly directed by the youth as they get older.</a:t>
            </a:r>
          </a:p>
          <a:p>
            <a:pPr>
              <a:spcAft>
                <a:spcPct val="30000"/>
              </a:spcAft>
            </a:pPr>
            <a:r>
              <a:rPr lang="en-US" sz="3400" smtClean="0">
                <a:solidFill>
                  <a:srgbClr val="000000"/>
                </a:solidFill>
                <a:cs typeface="Arial" charset="0"/>
              </a:rPr>
              <a:t>Youth must be engaged in creating the plan—it is </a:t>
            </a:r>
            <a:r>
              <a:rPr lang="en-US" sz="3400" u="sng" smtClean="0">
                <a:solidFill>
                  <a:srgbClr val="000000"/>
                </a:solidFill>
                <a:cs typeface="Arial" charset="0"/>
              </a:rPr>
              <a:t>their</a:t>
            </a:r>
            <a:r>
              <a:rPr lang="en-US" sz="3400" smtClean="0">
                <a:solidFill>
                  <a:srgbClr val="000000"/>
                </a:solidFill>
                <a:cs typeface="Arial" charset="0"/>
              </a:rPr>
              <a:t> plan for </a:t>
            </a:r>
            <a:r>
              <a:rPr lang="en-US" sz="3400" u="sng" smtClean="0">
                <a:solidFill>
                  <a:srgbClr val="000000"/>
                </a:solidFill>
                <a:cs typeface="Arial" charset="0"/>
              </a:rPr>
              <a:t>their</a:t>
            </a:r>
            <a:r>
              <a:rPr lang="en-US" sz="3400" smtClean="0">
                <a:solidFill>
                  <a:srgbClr val="000000"/>
                </a:solidFill>
                <a:cs typeface="Arial" charset="0"/>
              </a:rPr>
              <a:t> future.</a:t>
            </a:r>
          </a:p>
          <a:p>
            <a:pPr eaLnBrk="1" hangingPunct="1">
              <a:spcAft>
                <a:spcPts val="600"/>
              </a:spcAft>
            </a:pPr>
            <a:r>
              <a:rPr lang="en-US" smtClean="0">
                <a:solidFill>
                  <a:srgbClr val="000000"/>
                </a:solidFill>
                <a:cs typeface="Arial" charset="0"/>
              </a:rPr>
              <a:t>The plan should include specific actions and resources that will help a youth achieve their IL goals.</a:t>
            </a:r>
            <a:endParaRPr lang="en-US" sz="3400" smtClean="0">
              <a:solidFill>
                <a:srgbClr val="000000"/>
              </a:solidFill>
              <a:cs typeface="Arial" charset="0"/>
            </a:endParaRPr>
          </a:p>
        </p:txBody>
      </p:sp>
      <p:sp>
        <p:nvSpPr>
          <p:cNvPr id="37890" name="Rectangle 74"/>
          <p:cNvSpPr>
            <a:spLocks noRot="1" noChangeArrowheads="1"/>
          </p:cNvSpPr>
          <p:nvPr/>
        </p:nvSpPr>
        <p:spPr bwMode="auto">
          <a:xfrm>
            <a:off x="0" y="0"/>
            <a:ext cx="9144000" cy="1066800"/>
          </a:xfrm>
          <a:prstGeom prst="rect">
            <a:avLst/>
          </a:prstGeom>
          <a:solidFill>
            <a:srgbClr val="FFFF99"/>
          </a:solidFill>
          <a:ln w="9525">
            <a:solidFill>
              <a:schemeClr val="tx1"/>
            </a:solidFill>
            <a:miter lim="800000"/>
            <a:headEnd/>
            <a:tailEnd/>
          </a:ln>
        </p:spPr>
        <p:txBody>
          <a:bodyPr anchor="ctr"/>
          <a:lstStyle/>
          <a:p>
            <a:pPr algn="ctr" eaLnBrk="0" hangingPunct="0"/>
            <a:r>
              <a:rPr lang="en-US" sz="3600" b="1"/>
              <a:t>“Nothing About Us Without Us!”</a:t>
            </a:r>
            <a:r>
              <a:rPr lang="en-US" sz="3600" b="1">
                <a:solidFill>
                  <a:schemeClr val="hlink"/>
                </a:solidFill>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3"/>
          <p:cNvSpPr txBox="1">
            <a:spLocks noChangeArrowheads="1"/>
          </p:cNvSpPr>
          <p:nvPr/>
        </p:nvSpPr>
        <p:spPr bwMode="auto">
          <a:xfrm>
            <a:off x="457200" y="228600"/>
            <a:ext cx="3124200" cy="366713"/>
          </a:xfrm>
          <a:prstGeom prst="rect">
            <a:avLst/>
          </a:prstGeom>
          <a:noFill/>
          <a:ln w="9525">
            <a:noFill/>
            <a:miter lim="800000"/>
            <a:headEnd/>
            <a:tailEnd/>
          </a:ln>
        </p:spPr>
        <p:txBody>
          <a:bodyPr>
            <a:spAutoFit/>
          </a:bodyPr>
          <a:lstStyle/>
          <a:p>
            <a:pPr>
              <a:spcBef>
                <a:spcPct val="50000"/>
              </a:spcBef>
            </a:pPr>
            <a:endParaRPr lang="en-US" sz="1800">
              <a:latin typeface="Tahoma" pitchFamily="34" charset="0"/>
            </a:endParaRPr>
          </a:p>
        </p:txBody>
      </p:sp>
      <p:sp>
        <p:nvSpPr>
          <p:cNvPr id="38914" name="Rectangle 3"/>
          <p:cNvSpPr>
            <a:spLocks/>
          </p:cNvSpPr>
          <p:nvPr/>
        </p:nvSpPr>
        <p:spPr bwMode="auto">
          <a:xfrm>
            <a:off x="609600" y="1371600"/>
            <a:ext cx="8305800" cy="5181600"/>
          </a:xfrm>
          <a:prstGeom prst="rect">
            <a:avLst/>
          </a:prstGeom>
          <a:noFill/>
          <a:ln w="9525">
            <a:noFill/>
            <a:miter lim="800000"/>
            <a:headEnd/>
            <a:tailEnd/>
          </a:ln>
        </p:spPr>
        <p:txBody>
          <a:bodyPr lIns="54864" tIns="91440"/>
          <a:lstStyle/>
          <a:p>
            <a:pPr marL="533400" indent="-533400">
              <a:buClr>
                <a:schemeClr val="accent1"/>
              </a:buClr>
              <a:buSzPct val="80000"/>
              <a:buFont typeface="Wingdings 2" pitchFamily="18" charset="2"/>
              <a:buNone/>
            </a:pPr>
            <a:r>
              <a:rPr lang="en-US" sz="2800">
                <a:solidFill>
                  <a:srgbClr val="000000"/>
                </a:solidFill>
              </a:rPr>
              <a:t>1.  Life Skills*			6.  IL Employment</a:t>
            </a:r>
          </a:p>
          <a:p>
            <a:pPr marL="533400" indent="-533400">
              <a:buClr>
                <a:schemeClr val="accent1"/>
              </a:buClr>
              <a:buSzPct val="80000"/>
              <a:buFont typeface="Wingdings 2" pitchFamily="18" charset="2"/>
              <a:buNone/>
            </a:pPr>
            <a:r>
              <a:rPr lang="en-US" sz="2800">
                <a:solidFill>
                  <a:srgbClr val="000000"/>
                </a:solidFill>
              </a:rPr>
              <a:t>2.  Social Skills*			7.  IL Housing</a:t>
            </a:r>
          </a:p>
          <a:p>
            <a:pPr marL="533400" indent="-533400">
              <a:buClr>
                <a:schemeClr val="accent1"/>
              </a:buClr>
              <a:buSzPct val="80000"/>
              <a:buFont typeface="Wingdings 2" pitchFamily="18" charset="2"/>
              <a:buNone/>
            </a:pPr>
            <a:r>
              <a:rPr lang="en-US" sz="2800">
                <a:solidFill>
                  <a:srgbClr val="000000"/>
                </a:solidFill>
              </a:rPr>
              <a:t>3.  Communication		8.  IL Transportation</a:t>
            </a:r>
          </a:p>
          <a:p>
            <a:pPr marL="533400" indent="-533400">
              <a:buClr>
                <a:schemeClr val="accent1"/>
              </a:buClr>
              <a:buSzPct val="80000"/>
              <a:buFont typeface="Wingdings 2" pitchFamily="18" charset="2"/>
              <a:buNone/>
            </a:pPr>
            <a:r>
              <a:rPr lang="en-US" sz="2800">
                <a:solidFill>
                  <a:srgbClr val="000000"/>
                </a:solidFill>
              </a:rPr>
              <a:t>4.  Health 				9.  IL Education</a:t>
            </a:r>
          </a:p>
          <a:p>
            <a:pPr marL="533400" indent="-533400">
              <a:buClr>
                <a:schemeClr val="accent1"/>
              </a:buClr>
              <a:buSzPct val="80000"/>
              <a:buFont typeface="Wingdings 2" pitchFamily="18" charset="2"/>
              <a:buNone/>
            </a:pPr>
            <a:r>
              <a:rPr lang="en-US" sz="2800">
                <a:solidFill>
                  <a:srgbClr val="000000"/>
                </a:solidFill>
              </a:rPr>
              <a:t>5.  Finances			</a:t>
            </a:r>
            <a:endParaRPr lang="en-US" sz="1600">
              <a:solidFill>
                <a:srgbClr val="000000"/>
              </a:solidFill>
            </a:endParaRPr>
          </a:p>
          <a:p>
            <a:pPr marL="533400" indent="-533400">
              <a:buClr>
                <a:schemeClr val="accent1"/>
              </a:buClr>
              <a:buSzPct val="80000"/>
              <a:buFont typeface="Wingdings 2" pitchFamily="18" charset="2"/>
              <a:buNone/>
            </a:pPr>
            <a:endParaRPr lang="en-US" sz="1600">
              <a:solidFill>
                <a:srgbClr val="000000"/>
              </a:solidFill>
            </a:endParaRPr>
          </a:p>
          <a:p>
            <a:pPr marL="533400" indent="-533400">
              <a:buClr>
                <a:schemeClr val="accent1"/>
              </a:buClr>
              <a:buSzPct val="80000"/>
              <a:buFont typeface="Wingdings 2" pitchFamily="18" charset="2"/>
              <a:buNone/>
            </a:pPr>
            <a:r>
              <a:rPr lang="en-US" sz="2800" i="1">
                <a:solidFill>
                  <a:srgbClr val="000000"/>
                </a:solidFill>
              </a:rPr>
              <a:t>If needed:</a:t>
            </a:r>
            <a:r>
              <a:rPr lang="en-US" sz="2800">
                <a:solidFill>
                  <a:srgbClr val="000000"/>
                </a:solidFill>
              </a:rPr>
              <a:t> Parenting and Immigration Status</a:t>
            </a:r>
            <a:endParaRPr lang="en-US" sz="2000" i="1">
              <a:solidFill>
                <a:srgbClr val="000000"/>
              </a:solidFill>
            </a:endParaRPr>
          </a:p>
          <a:p>
            <a:pPr marL="533400" indent="-533400">
              <a:buClr>
                <a:schemeClr val="accent1"/>
              </a:buClr>
              <a:buSzPct val="80000"/>
              <a:buFont typeface="Wingdings 2" pitchFamily="18" charset="2"/>
              <a:buNone/>
            </a:pPr>
            <a:endParaRPr lang="en-US" sz="2400">
              <a:solidFill>
                <a:srgbClr val="000000"/>
              </a:solidFill>
            </a:endParaRPr>
          </a:p>
          <a:p>
            <a:pPr marL="533400" indent="-533400">
              <a:buClr>
                <a:schemeClr val="accent1"/>
              </a:buClr>
              <a:buSzPct val="80000"/>
              <a:buFont typeface="Wingdings 2" pitchFamily="18" charset="2"/>
              <a:buChar char=""/>
            </a:pPr>
            <a:r>
              <a:rPr lang="en-US" sz="2800">
                <a:solidFill>
                  <a:srgbClr val="000000"/>
                </a:solidFill>
              </a:rPr>
              <a:t>*Life Skills and Social Skills required for IL Plan, others should be covered as needed</a:t>
            </a:r>
          </a:p>
          <a:p>
            <a:pPr marL="533400" indent="-533400">
              <a:buClr>
                <a:schemeClr val="accent1"/>
              </a:buClr>
              <a:buSzPct val="80000"/>
              <a:buFont typeface="Wingdings 2" pitchFamily="18" charset="2"/>
              <a:buChar char=""/>
            </a:pPr>
            <a:r>
              <a:rPr lang="en-US" sz="2800" u="sng">
                <a:solidFill>
                  <a:srgbClr val="000000"/>
                </a:solidFill>
              </a:rPr>
              <a:t>All 9</a:t>
            </a:r>
            <a:r>
              <a:rPr lang="en-US" sz="2800">
                <a:solidFill>
                  <a:srgbClr val="000000"/>
                </a:solidFill>
              </a:rPr>
              <a:t> must be addressed in a Transition Plan</a:t>
            </a:r>
          </a:p>
          <a:p>
            <a:pPr marL="533400" indent="-533400">
              <a:buClr>
                <a:schemeClr val="accent1"/>
              </a:buClr>
              <a:buSzPct val="80000"/>
              <a:buFont typeface="Wingdings 2" pitchFamily="18" charset="2"/>
              <a:buChar char="•"/>
            </a:pPr>
            <a:endParaRPr lang="en-US" sz="2800">
              <a:solidFill>
                <a:srgbClr val="000000"/>
              </a:solidFill>
            </a:endParaRPr>
          </a:p>
          <a:p>
            <a:pPr marL="533400" indent="-533400">
              <a:buClr>
                <a:schemeClr val="accent1"/>
              </a:buClr>
              <a:buSzPct val="80000"/>
              <a:buFont typeface="Wingdings 2" pitchFamily="18" charset="2"/>
              <a:buChar char=""/>
            </a:pPr>
            <a:endParaRPr lang="en-US" sz="2400">
              <a:solidFill>
                <a:srgbClr val="000000"/>
              </a:solidFill>
            </a:endParaRPr>
          </a:p>
          <a:p>
            <a:pPr marL="533400" indent="-533400">
              <a:buClr>
                <a:schemeClr val="accent1"/>
              </a:buClr>
              <a:buSzPct val="80000"/>
              <a:buFont typeface="Wingdings 2" pitchFamily="18" charset="2"/>
              <a:buChar char=""/>
            </a:pPr>
            <a:endParaRPr lang="en-US" sz="2800">
              <a:solidFill>
                <a:srgbClr val="000000"/>
              </a:solidFill>
            </a:endParaRPr>
          </a:p>
          <a:p>
            <a:pPr marL="533400" indent="-533400">
              <a:buClr>
                <a:schemeClr val="accent1"/>
              </a:buClr>
              <a:buSzPct val="80000"/>
              <a:buFont typeface="Wingdings 2" pitchFamily="18" charset="2"/>
              <a:buChar char=""/>
            </a:pPr>
            <a:endParaRPr lang="en-US" sz="2800"/>
          </a:p>
        </p:txBody>
      </p:sp>
      <p:sp>
        <p:nvSpPr>
          <p:cNvPr id="38915" name="Rectangle 74"/>
          <p:cNvSpPr>
            <a:spLocks noRot="1" noChangeArrowheads="1"/>
          </p:cNvSpPr>
          <p:nvPr/>
        </p:nvSpPr>
        <p:spPr bwMode="auto">
          <a:xfrm>
            <a:off x="0" y="0"/>
            <a:ext cx="9144000" cy="1066800"/>
          </a:xfrm>
          <a:prstGeom prst="rect">
            <a:avLst/>
          </a:prstGeom>
          <a:solidFill>
            <a:srgbClr val="FFFF99"/>
          </a:solidFill>
          <a:ln w="9525">
            <a:solidFill>
              <a:schemeClr val="tx1"/>
            </a:solidFill>
            <a:miter lim="800000"/>
            <a:headEnd/>
            <a:tailEnd/>
          </a:ln>
        </p:spPr>
        <p:txBody>
          <a:bodyPr anchor="ctr"/>
          <a:lstStyle/>
          <a:p>
            <a:pPr algn="ctr" eaLnBrk="0" hangingPunct="0"/>
            <a:r>
              <a:rPr lang="en-US" sz="3600" b="1"/>
              <a:t>IL and Transition Plan Topics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p:cNvSpPr>
          <p:nvPr>
            <p:ph type="ctrTitle"/>
          </p:nvPr>
        </p:nvSpPr>
        <p:spPr bwMode="auto">
          <a:xfrm>
            <a:off x="478604" y="546990"/>
            <a:ext cx="8061388" cy="5789198"/>
          </a:xfrm>
          <a:solidFill>
            <a:srgbClr val="99CCFF"/>
          </a:solidFill>
          <a:ln>
            <a:solidFill>
              <a:schemeClr val="tx1"/>
            </a:solidFill>
            <a:miter lim="800000"/>
            <a:headEnd/>
            <a:tailEnd/>
          </a:ln>
        </p:spPr>
        <p:txBody>
          <a:bodyPr wrap="square" tIns="45720" bIns="45720" numCol="1" anchorCtr="0" compatLnSpc="1">
            <a:prstTxWarp prst="textNoShape">
              <a:avLst/>
            </a:prstTxWarp>
          </a:bodyPr>
          <a:lstStyle/>
          <a:p>
            <a:pPr algn="ctr">
              <a:defRPr/>
            </a:pPr>
            <a:r>
              <a:rPr lang="en-US" sz="4000" b="0" smtClean="0">
                <a:solidFill>
                  <a:schemeClr val="tx1"/>
                </a:solidFill>
              </a:rPr>
              <a:t>The next slides include some things to consider when working with a youth to develop an IL or Transition Plan.  Each plan should be personal to the youth.  This is not a comprehensive list.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p:cNvSpPr>
          <p:nvPr>
            <p:ph type="body" idx="1"/>
          </p:nvPr>
        </p:nvSpPr>
        <p:spPr/>
        <p:txBody>
          <a:bodyPr/>
          <a:lstStyle/>
          <a:p>
            <a:r>
              <a:rPr lang="en-US" smtClean="0"/>
              <a:t>Cleaning</a:t>
            </a:r>
          </a:p>
          <a:p>
            <a:r>
              <a:rPr lang="en-US" smtClean="0"/>
              <a:t>Meal Preparation</a:t>
            </a:r>
          </a:p>
          <a:p>
            <a:r>
              <a:rPr lang="en-US" smtClean="0"/>
              <a:t>Caring for Clothing</a:t>
            </a:r>
          </a:p>
          <a:p>
            <a:r>
              <a:rPr lang="en-US" smtClean="0"/>
              <a:t>Other skills needed for activities of daily living</a:t>
            </a:r>
          </a:p>
          <a:p>
            <a:endParaRPr lang="en-US" smtClean="0"/>
          </a:p>
        </p:txBody>
      </p:sp>
      <p:sp>
        <p:nvSpPr>
          <p:cNvPr id="83972" name="Rectangle 74"/>
          <p:cNvSpPr>
            <a:spLocks noGrp="1" noRot="1" noChangeArrowheads="1"/>
          </p:cNvSpPr>
          <p:nvPr>
            <p:ph type="title"/>
          </p:nvPr>
        </p:nvSpPr>
        <p:spPr bwMode="auto">
          <a:xfrm>
            <a:off x="0" y="0"/>
            <a:ext cx="9144000" cy="1250950"/>
          </a:xfrm>
          <a:solidFill>
            <a:srgbClr val="FFFF99"/>
          </a:solidFill>
          <a:ln>
            <a:solidFill>
              <a:schemeClr val="tx1"/>
            </a:solidFill>
            <a:miter lim="800000"/>
            <a:headEnd/>
            <a:tailEnd/>
          </a:ln>
        </p:spPr>
        <p:txBody>
          <a:bodyPr wrap="square" tIns="45720" bIns="45720" numCol="1" anchorCtr="0" compatLnSpc="1">
            <a:prstTxWarp prst="textNoShape">
              <a:avLst/>
            </a:prstTxWarp>
          </a:bodyPr>
          <a:lstStyle/>
          <a:p>
            <a:pPr algn="ctr">
              <a:defRPr/>
            </a:pPr>
            <a:r>
              <a:rPr lang="en-US" sz="4400" smtClean="0"/>
              <a:t>IL Life Skills: Things to Consider</a:t>
            </a:r>
          </a:p>
        </p:txBody>
      </p:sp>
      <p:sp>
        <p:nvSpPr>
          <p:cNvPr id="41987" name="Text Box 5"/>
          <p:cNvSpPr txBox="1">
            <a:spLocks noChangeArrowheads="1"/>
          </p:cNvSpPr>
          <p:nvPr/>
        </p:nvSpPr>
        <p:spPr bwMode="auto">
          <a:xfrm>
            <a:off x="0" y="6248400"/>
            <a:ext cx="9144000" cy="939800"/>
          </a:xfrm>
          <a:prstGeom prst="rect">
            <a:avLst/>
          </a:prstGeom>
          <a:solidFill>
            <a:srgbClr val="99CCFF"/>
          </a:solidFill>
          <a:ln w="9525">
            <a:solidFill>
              <a:schemeClr val="tx1"/>
            </a:solidFill>
            <a:miter lim="800000"/>
            <a:headEnd/>
            <a:tailEnd/>
          </a:ln>
        </p:spPr>
        <p:txBody>
          <a:bodyPr>
            <a:spAutoFit/>
          </a:bodyPr>
          <a:lstStyle/>
          <a:p>
            <a:pPr algn="ctr">
              <a:spcAft>
                <a:spcPts val="600"/>
              </a:spcAft>
              <a:buClr>
                <a:schemeClr val="accent1"/>
              </a:buClr>
              <a:buSzPct val="80000"/>
              <a:buFont typeface="Arial" charset="0"/>
              <a:buNone/>
            </a:pPr>
            <a:r>
              <a:rPr lang="en-US" sz="2000"/>
              <a:t>What resources and people will assist the youth in achieving these goals? </a:t>
            </a:r>
          </a:p>
          <a:p>
            <a:pPr>
              <a:spcBef>
                <a:spcPct val="50000"/>
              </a:spcBef>
            </a:pPr>
            <a:endParaRPr lang="en-US" sz="20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body" idx="1"/>
          </p:nvPr>
        </p:nvSpPr>
        <p:spPr/>
        <p:txBody>
          <a:bodyPr/>
          <a:lstStyle/>
          <a:p>
            <a:r>
              <a:rPr lang="en-US" smtClean="0"/>
              <a:t>Positive adult supports and mentors</a:t>
            </a:r>
          </a:p>
          <a:p>
            <a:pPr lvl="1"/>
            <a:r>
              <a:rPr lang="en-US" smtClean="0"/>
              <a:t>How are those people involved in the Child and Family Team?</a:t>
            </a:r>
          </a:p>
          <a:p>
            <a:r>
              <a:rPr lang="en-US" smtClean="0"/>
              <a:t>How to develop healthy relationships</a:t>
            </a:r>
          </a:p>
          <a:p>
            <a:r>
              <a:rPr lang="en-US" smtClean="0"/>
              <a:t>Extracurricular activities</a:t>
            </a:r>
          </a:p>
          <a:p>
            <a:endParaRPr lang="en-US" smtClean="0"/>
          </a:p>
          <a:p>
            <a:endParaRPr lang="en-US" smtClean="0"/>
          </a:p>
          <a:p>
            <a:endParaRPr lang="en-US" smtClean="0"/>
          </a:p>
        </p:txBody>
      </p:sp>
      <p:sp>
        <p:nvSpPr>
          <p:cNvPr id="86019" name="Rectangle 74"/>
          <p:cNvSpPr>
            <a:spLocks noGrp="1" noRot="1" noChangeArrowheads="1"/>
          </p:cNvSpPr>
          <p:nvPr>
            <p:ph type="title"/>
          </p:nvPr>
        </p:nvSpPr>
        <p:spPr bwMode="auto">
          <a:xfrm>
            <a:off x="0" y="0"/>
            <a:ext cx="9144000" cy="1250950"/>
          </a:xfrm>
          <a:solidFill>
            <a:srgbClr val="FFFF99"/>
          </a:solidFill>
          <a:ln>
            <a:solidFill>
              <a:schemeClr val="tx1"/>
            </a:solidFill>
            <a:miter lim="800000"/>
            <a:headEnd/>
            <a:tailEnd/>
          </a:ln>
        </p:spPr>
        <p:txBody>
          <a:bodyPr wrap="square" tIns="45720" bIns="45720" numCol="1" anchorCtr="0" compatLnSpc="1">
            <a:prstTxWarp prst="textNoShape">
              <a:avLst/>
            </a:prstTxWarp>
          </a:bodyPr>
          <a:lstStyle/>
          <a:p>
            <a:pPr algn="ctr">
              <a:defRPr/>
            </a:pPr>
            <a:r>
              <a:rPr lang="en-US" sz="4100" smtClean="0"/>
              <a:t>IL Social Skills: Things to Consider</a:t>
            </a:r>
          </a:p>
        </p:txBody>
      </p:sp>
      <p:sp>
        <p:nvSpPr>
          <p:cNvPr id="43011" name="Text Box 5"/>
          <p:cNvSpPr txBox="1">
            <a:spLocks noChangeArrowheads="1"/>
          </p:cNvSpPr>
          <p:nvPr/>
        </p:nvSpPr>
        <p:spPr bwMode="auto">
          <a:xfrm>
            <a:off x="0" y="6248400"/>
            <a:ext cx="9144000" cy="939800"/>
          </a:xfrm>
          <a:prstGeom prst="rect">
            <a:avLst/>
          </a:prstGeom>
          <a:solidFill>
            <a:srgbClr val="99CCFF"/>
          </a:solidFill>
          <a:ln w="9525">
            <a:solidFill>
              <a:schemeClr val="tx1"/>
            </a:solidFill>
            <a:miter lim="800000"/>
            <a:headEnd/>
            <a:tailEnd/>
          </a:ln>
        </p:spPr>
        <p:txBody>
          <a:bodyPr>
            <a:spAutoFit/>
          </a:bodyPr>
          <a:lstStyle/>
          <a:p>
            <a:pPr algn="ctr">
              <a:spcAft>
                <a:spcPts val="600"/>
              </a:spcAft>
              <a:buClr>
                <a:schemeClr val="accent1"/>
              </a:buClr>
              <a:buSzPct val="80000"/>
              <a:buFont typeface="Arial" charset="0"/>
              <a:buNone/>
            </a:pPr>
            <a:r>
              <a:rPr lang="en-US" sz="2000"/>
              <a:t>What resources and people will assist the youth in achieving these goals? </a:t>
            </a:r>
          </a:p>
          <a:p>
            <a:pPr>
              <a:spcBef>
                <a:spcPct val="50000"/>
              </a:spcBef>
            </a:pPr>
            <a:endParaRPr lang="en-US" sz="2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p:cNvSpPr>
          <p:nvPr>
            <p:ph type="body" idx="1"/>
          </p:nvPr>
        </p:nvSpPr>
        <p:spPr/>
        <p:txBody>
          <a:bodyPr/>
          <a:lstStyle/>
          <a:p>
            <a:r>
              <a:rPr lang="en-US" smtClean="0"/>
              <a:t>Communication skills</a:t>
            </a:r>
          </a:p>
          <a:p>
            <a:r>
              <a:rPr lang="en-US" smtClean="0"/>
              <a:t>Managing conflict and frustration</a:t>
            </a:r>
          </a:p>
          <a:p>
            <a:r>
              <a:rPr lang="en-US" smtClean="0"/>
              <a:t>Does youth have all needed Essential Documents when leaving care (birth certificate, state ID, etc.)</a:t>
            </a:r>
          </a:p>
          <a:p>
            <a:endParaRPr lang="en-US" smtClean="0"/>
          </a:p>
        </p:txBody>
      </p:sp>
      <p:sp>
        <p:nvSpPr>
          <p:cNvPr id="84995" name="Rectangle 74"/>
          <p:cNvSpPr>
            <a:spLocks noGrp="1" noRot="1" noChangeArrowheads="1"/>
          </p:cNvSpPr>
          <p:nvPr>
            <p:ph type="title"/>
          </p:nvPr>
        </p:nvSpPr>
        <p:spPr bwMode="auto">
          <a:xfrm>
            <a:off x="0" y="0"/>
            <a:ext cx="9144000" cy="1250950"/>
          </a:xfrm>
          <a:solidFill>
            <a:srgbClr val="FFFF99"/>
          </a:solidFill>
          <a:ln>
            <a:solidFill>
              <a:schemeClr val="tx1"/>
            </a:solidFill>
            <a:miter lim="800000"/>
            <a:headEnd/>
            <a:tailEnd/>
          </a:ln>
        </p:spPr>
        <p:txBody>
          <a:bodyPr wrap="square" tIns="45720" bIns="45720" numCol="1" anchorCtr="0" compatLnSpc="1">
            <a:prstTxWarp prst="textNoShape">
              <a:avLst/>
            </a:prstTxWarp>
          </a:bodyPr>
          <a:lstStyle/>
          <a:p>
            <a:pPr algn="ctr">
              <a:defRPr/>
            </a:pPr>
            <a:r>
              <a:rPr lang="en-US" sz="3600" smtClean="0">
                <a:solidFill>
                  <a:srgbClr val="0066FF"/>
                </a:solidFill>
              </a:rPr>
              <a:t>IL Communication: Things to Consider</a:t>
            </a:r>
          </a:p>
        </p:txBody>
      </p:sp>
      <p:sp>
        <p:nvSpPr>
          <p:cNvPr id="44035" name="Text Box 5"/>
          <p:cNvSpPr txBox="1">
            <a:spLocks noChangeArrowheads="1"/>
          </p:cNvSpPr>
          <p:nvPr/>
        </p:nvSpPr>
        <p:spPr bwMode="auto">
          <a:xfrm>
            <a:off x="0" y="6248400"/>
            <a:ext cx="9144000" cy="939800"/>
          </a:xfrm>
          <a:prstGeom prst="rect">
            <a:avLst/>
          </a:prstGeom>
          <a:solidFill>
            <a:srgbClr val="99CCFF"/>
          </a:solidFill>
          <a:ln w="9525">
            <a:solidFill>
              <a:schemeClr val="tx1"/>
            </a:solidFill>
            <a:miter lim="800000"/>
            <a:headEnd/>
            <a:tailEnd/>
          </a:ln>
        </p:spPr>
        <p:txBody>
          <a:bodyPr>
            <a:spAutoFit/>
          </a:bodyPr>
          <a:lstStyle/>
          <a:p>
            <a:pPr algn="ctr">
              <a:spcAft>
                <a:spcPts val="600"/>
              </a:spcAft>
              <a:buClr>
                <a:schemeClr val="accent1"/>
              </a:buClr>
              <a:buSzPct val="80000"/>
              <a:buFont typeface="Arial" charset="0"/>
              <a:buNone/>
            </a:pPr>
            <a:r>
              <a:rPr lang="en-US" sz="2000"/>
              <a:t>What resources and people will assist the youth in achieving these goals? </a:t>
            </a:r>
          </a:p>
          <a:p>
            <a:pPr>
              <a:spcBef>
                <a:spcPct val="50000"/>
              </a:spcBef>
            </a:pPr>
            <a:endParaRPr lang="en-US" sz="2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body" idx="1"/>
          </p:nvPr>
        </p:nvSpPr>
        <p:spPr>
          <a:xfrm>
            <a:off x="457200" y="914400"/>
            <a:ext cx="8229600" cy="5287963"/>
          </a:xfrm>
        </p:spPr>
        <p:txBody>
          <a:bodyPr/>
          <a:lstStyle/>
          <a:p>
            <a:pPr>
              <a:lnSpc>
                <a:spcPct val="70000"/>
              </a:lnSpc>
              <a:spcAft>
                <a:spcPts val="600"/>
              </a:spcAft>
              <a:buFont typeface="Wingdings" pitchFamily="2" charset="2"/>
              <a:buChar char="q"/>
            </a:pPr>
            <a:r>
              <a:rPr lang="en-US" sz="2200" smtClean="0">
                <a:solidFill>
                  <a:srgbClr val="000000"/>
                </a:solidFill>
              </a:rPr>
              <a:t>State Issued Photo Identification</a:t>
            </a:r>
          </a:p>
          <a:p>
            <a:pPr>
              <a:lnSpc>
                <a:spcPct val="70000"/>
              </a:lnSpc>
              <a:spcAft>
                <a:spcPts val="600"/>
              </a:spcAft>
              <a:buFont typeface="Wingdings" pitchFamily="2" charset="2"/>
              <a:buChar char="q"/>
            </a:pPr>
            <a:r>
              <a:rPr lang="en-US" sz="2200" smtClean="0">
                <a:solidFill>
                  <a:srgbClr val="000000"/>
                </a:solidFill>
              </a:rPr>
              <a:t>Driver’s License (if applicable)</a:t>
            </a:r>
          </a:p>
          <a:p>
            <a:pPr>
              <a:lnSpc>
                <a:spcPct val="70000"/>
              </a:lnSpc>
              <a:spcAft>
                <a:spcPts val="600"/>
              </a:spcAft>
              <a:buFont typeface="Wingdings" pitchFamily="2" charset="2"/>
              <a:buChar char="q"/>
            </a:pPr>
            <a:r>
              <a:rPr lang="en-US" sz="2200" smtClean="0">
                <a:solidFill>
                  <a:srgbClr val="000000"/>
                </a:solidFill>
              </a:rPr>
              <a:t>Social Security Card</a:t>
            </a:r>
          </a:p>
          <a:p>
            <a:pPr>
              <a:lnSpc>
                <a:spcPct val="70000"/>
              </a:lnSpc>
              <a:spcAft>
                <a:spcPts val="600"/>
              </a:spcAft>
              <a:buFont typeface="Wingdings" pitchFamily="2" charset="2"/>
              <a:buChar char="q"/>
            </a:pPr>
            <a:r>
              <a:rPr lang="en-US" sz="2200" smtClean="0">
                <a:solidFill>
                  <a:srgbClr val="000000"/>
                </a:solidFill>
              </a:rPr>
              <a:t>Resume (when work experience can be described)</a:t>
            </a:r>
          </a:p>
          <a:p>
            <a:pPr>
              <a:lnSpc>
                <a:spcPct val="70000"/>
              </a:lnSpc>
              <a:spcAft>
                <a:spcPts val="600"/>
              </a:spcAft>
              <a:buFont typeface="Wingdings" pitchFamily="2" charset="2"/>
              <a:buChar char="q"/>
            </a:pPr>
            <a:r>
              <a:rPr lang="en-US" sz="2200" smtClean="0">
                <a:solidFill>
                  <a:srgbClr val="000000"/>
                </a:solidFill>
              </a:rPr>
              <a:t>Medical records (to include immunization record)</a:t>
            </a:r>
          </a:p>
          <a:p>
            <a:pPr>
              <a:lnSpc>
                <a:spcPct val="70000"/>
              </a:lnSpc>
              <a:spcAft>
                <a:spcPts val="600"/>
              </a:spcAft>
              <a:buFont typeface="Wingdings" pitchFamily="2" charset="2"/>
              <a:buChar char="q"/>
            </a:pPr>
            <a:r>
              <a:rPr lang="en-US" sz="2200" smtClean="0">
                <a:solidFill>
                  <a:srgbClr val="000000"/>
                </a:solidFill>
              </a:rPr>
              <a:t>TennCare Card</a:t>
            </a:r>
          </a:p>
          <a:p>
            <a:pPr>
              <a:lnSpc>
                <a:spcPct val="70000"/>
              </a:lnSpc>
              <a:spcAft>
                <a:spcPts val="600"/>
              </a:spcAft>
              <a:buFont typeface="Wingdings" pitchFamily="2" charset="2"/>
              <a:buChar char="q"/>
            </a:pPr>
            <a:r>
              <a:rPr lang="en-US" sz="2200" smtClean="0">
                <a:solidFill>
                  <a:srgbClr val="000000"/>
                </a:solidFill>
              </a:rPr>
              <a:t>Birth Certificate</a:t>
            </a:r>
          </a:p>
          <a:p>
            <a:pPr>
              <a:lnSpc>
                <a:spcPct val="70000"/>
              </a:lnSpc>
              <a:spcAft>
                <a:spcPts val="600"/>
              </a:spcAft>
              <a:buFont typeface="Wingdings" pitchFamily="2" charset="2"/>
              <a:buChar char="q"/>
            </a:pPr>
            <a:r>
              <a:rPr lang="en-US" sz="2200" smtClean="0">
                <a:solidFill>
                  <a:srgbClr val="000000"/>
                </a:solidFill>
              </a:rPr>
              <a:t>Religious Documents and Information (if applicable)</a:t>
            </a:r>
          </a:p>
          <a:p>
            <a:pPr>
              <a:lnSpc>
                <a:spcPct val="70000"/>
              </a:lnSpc>
              <a:spcAft>
                <a:spcPts val="600"/>
              </a:spcAft>
              <a:buFont typeface="Wingdings" pitchFamily="2" charset="2"/>
              <a:buChar char="q"/>
            </a:pPr>
            <a:r>
              <a:rPr lang="en-US" sz="2200" smtClean="0">
                <a:solidFill>
                  <a:srgbClr val="000000"/>
                </a:solidFill>
              </a:rPr>
              <a:t>Documentation of Immigration, or Naturalization (if applicable)</a:t>
            </a:r>
          </a:p>
          <a:p>
            <a:pPr>
              <a:lnSpc>
                <a:spcPct val="70000"/>
              </a:lnSpc>
              <a:spcAft>
                <a:spcPts val="600"/>
              </a:spcAft>
              <a:buFont typeface="Wingdings" pitchFamily="2" charset="2"/>
              <a:buChar char="q"/>
            </a:pPr>
            <a:r>
              <a:rPr lang="en-US" sz="2200" smtClean="0">
                <a:solidFill>
                  <a:srgbClr val="000000"/>
                </a:solidFill>
              </a:rPr>
              <a:t>Death Certificate (if parents are deceased)</a:t>
            </a:r>
          </a:p>
          <a:p>
            <a:pPr>
              <a:lnSpc>
                <a:spcPct val="70000"/>
              </a:lnSpc>
              <a:spcAft>
                <a:spcPts val="600"/>
              </a:spcAft>
              <a:buFont typeface="Wingdings" pitchFamily="2" charset="2"/>
              <a:buChar char="q"/>
            </a:pPr>
            <a:r>
              <a:rPr lang="en-US" sz="2200" smtClean="0">
                <a:solidFill>
                  <a:srgbClr val="000000"/>
                </a:solidFill>
              </a:rPr>
              <a:t>List of adult relatives and other supportive adults</a:t>
            </a:r>
          </a:p>
          <a:p>
            <a:pPr>
              <a:lnSpc>
                <a:spcPct val="70000"/>
              </a:lnSpc>
              <a:spcAft>
                <a:spcPts val="600"/>
              </a:spcAft>
              <a:buFont typeface="Wingdings" pitchFamily="2" charset="2"/>
              <a:buChar char="q"/>
            </a:pPr>
            <a:r>
              <a:rPr lang="en-US" sz="2200" smtClean="0">
                <a:solidFill>
                  <a:srgbClr val="000000"/>
                </a:solidFill>
              </a:rPr>
              <a:t>Previous placement information</a:t>
            </a:r>
          </a:p>
          <a:p>
            <a:pPr>
              <a:lnSpc>
                <a:spcPct val="70000"/>
              </a:lnSpc>
              <a:spcAft>
                <a:spcPts val="600"/>
              </a:spcAft>
              <a:buFont typeface="Wingdings" pitchFamily="2" charset="2"/>
              <a:buChar char="q"/>
            </a:pPr>
            <a:r>
              <a:rPr lang="en-US" sz="2200" smtClean="0">
                <a:solidFill>
                  <a:srgbClr val="000000"/>
                </a:solidFill>
              </a:rPr>
              <a:t>Education records</a:t>
            </a:r>
          </a:p>
          <a:p>
            <a:pPr>
              <a:lnSpc>
                <a:spcPct val="70000"/>
              </a:lnSpc>
              <a:spcAft>
                <a:spcPts val="600"/>
              </a:spcAft>
              <a:buFont typeface="Wingdings" pitchFamily="2" charset="2"/>
              <a:buChar char="q"/>
            </a:pPr>
            <a:r>
              <a:rPr lang="en-US" sz="2200" smtClean="0">
                <a:solidFill>
                  <a:srgbClr val="000000"/>
                </a:solidFill>
              </a:rPr>
              <a:t>Proof of foster care placement</a:t>
            </a:r>
          </a:p>
          <a:p>
            <a:pPr>
              <a:lnSpc>
                <a:spcPct val="70000"/>
              </a:lnSpc>
              <a:spcAft>
                <a:spcPts val="600"/>
              </a:spcAft>
              <a:buFont typeface="Wingdings" pitchFamily="2" charset="2"/>
              <a:buChar char="q"/>
            </a:pPr>
            <a:r>
              <a:rPr lang="en-US" sz="2200" smtClean="0">
                <a:solidFill>
                  <a:srgbClr val="000000"/>
                </a:solidFill>
              </a:rPr>
              <a:t>Health Care Proxy/power of Attorney</a:t>
            </a:r>
          </a:p>
          <a:p>
            <a:pPr>
              <a:lnSpc>
                <a:spcPct val="80000"/>
              </a:lnSpc>
            </a:pPr>
            <a:endParaRPr lang="en-US" sz="2200" smtClean="0"/>
          </a:p>
        </p:txBody>
      </p:sp>
      <p:sp>
        <p:nvSpPr>
          <p:cNvPr id="45058" name="Text Box 21"/>
          <p:cNvSpPr txBox="1">
            <a:spLocks noChangeArrowheads="1"/>
          </p:cNvSpPr>
          <p:nvPr/>
        </p:nvSpPr>
        <p:spPr bwMode="auto">
          <a:xfrm>
            <a:off x="0" y="0"/>
            <a:ext cx="9144000" cy="650875"/>
          </a:xfrm>
          <a:prstGeom prst="rect">
            <a:avLst/>
          </a:prstGeom>
          <a:solidFill>
            <a:srgbClr val="FFFF99"/>
          </a:solidFill>
          <a:ln w="9525">
            <a:solidFill>
              <a:schemeClr val="tx1"/>
            </a:solidFill>
            <a:miter lim="800000"/>
            <a:headEnd/>
            <a:tailEnd/>
          </a:ln>
        </p:spPr>
        <p:txBody>
          <a:bodyPr>
            <a:spAutoFit/>
          </a:bodyPr>
          <a:lstStyle/>
          <a:p>
            <a:pPr algn="ctr">
              <a:spcBef>
                <a:spcPct val="10000"/>
              </a:spcBef>
            </a:pPr>
            <a:r>
              <a:rPr lang="en-US" sz="3600" b="1">
                <a:solidFill>
                  <a:srgbClr val="0066FF"/>
                </a:solidFill>
              </a:rPr>
              <a:t>Essential Documents List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body" idx="1"/>
          </p:nvPr>
        </p:nvSpPr>
        <p:spPr>
          <a:xfrm>
            <a:off x="457200" y="1447800"/>
            <a:ext cx="8229600" cy="4625975"/>
          </a:xfrm>
        </p:spPr>
        <p:txBody>
          <a:bodyPr/>
          <a:lstStyle/>
          <a:p>
            <a:r>
              <a:rPr lang="en-US" smtClean="0">
                <a:solidFill>
                  <a:srgbClr val="000000"/>
                </a:solidFill>
                <a:cs typeface="Arial" charset="0"/>
              </a:rPr>
              <a:t>Understanding of medical needs &amp; medications</a:t>
            </a:r>
          </a:p>
          <a:p>
            <a:pPr>
              <a:spcAft>
                <a:spcPts val="100"/>
              </a:spcAft>
            </a:pPr>
            <a:r>
              <a:rPr lang="en-US" smtClean="0">
                <a:solidFill>
                  <a:srgbClr val="000000"/>
                </a:solidFill>
              </a:rPr>
              <a:t>Ongoing treatment, counseling or medication management as an adult </a:t>
            </a:r>
            <a:endParaRPr lang="en-US" smtClean="0">
              <a:solidFill>
                <a:srgbClr val="000000"/>
              </a:solidFill>
              <a:cs typeface="Arial" charset="0"/>
            </a:endParaRPr>
          </a:p>
          <a:p>
            <a:pPr>
              <a:spcAft>
                <a:spcPts val="600"/>
              </a:spcAft>
            </a:pPr>
            <a:r>
              <a:rPr lang="en-US" smtClean="0">
                <a:solidFill>
                  <a:srgbClr val="000000"/>
                </a:solidFill>
                <a:cs typeface="Arial" charset="0"/>
              </a:rPr>
              <a:t>Reproductive health and pregnancy prevention</a:t>
            </a:r>
          </a:p>
          <a:p>
            <a:pPr>
              <a:spcAft>
                <a:spcPts val="600"/>
              </a:spcAft>
            </a:pPr>
            <a:r>
              <a:rPr lang="en-US" smtClean="0">
                <a:solidFill>
                  <a:srgbClr val="000000"/>
                </a:solidFill>
                <a:cs typeface="Arial" charset="0"/>
              </a:rPr>
              <a:t>Adult services (DMH, DIDDs, Voc Rehab)</a:t>
            </a:r>
          </a:p>
          <a:p>
            <a:pPr>
              <a:spcAft>
                <a:spcPts val="600"/>
              </a:spcAft>
            </a:pPr>
            <a:r>
              <a:rPr lang="en-US" smtClean="0">
                <a:solidFill>
                  <a:srgbClr val="000000"/>
                </a:solidFill>
              </a:rPr>
              <a:t>TennCare and health insurance</a:t>
            </a:r>
            <a:endParaRPr lang="en-US" smtClean="0">
              <a:solidFill>
                <a:srgbClr val="000000"/>
              </a:solidFill>
              <a:cs typeface="Arial" charset="0"/>
            </a:endParaRPr>
          </a:p>
          <a:p>
            <a:endParaRPr lang="en-US" smtClean="0"/>
          </a:p>
          <a:p>
            <a:endParaRPr lang="en-US" smtClean="0"/>
          </a:p>
          <a:p>
            <a:endParaRPr lang="en-US" smtClean="0"/>
          </a:p>
        </p:txBody>
      </p:sp>
      <p:sp>
        <p:nvSpPr>
          <p:cNvPr id="87043" name="Rectangle 74"/>
          <p:cNvSpPr>
            <a:spLocks noGrp="1" noRot="1" noChangeArrowheads="1"/>
          </p:cNvSpPr>
          <p:nvPr>
            <p:ph type="title"/>
          </p:nvPr>
        </p:nvSpPr>
        <p:spPr bwMode="auto">
          <a:xfrm>
            <a:off x="0" y="0"/>
            <a:ext cx="9144000" cy="1250950"/>
          </a:xfrm>
          <a:solidFill>
            <a:srgbClr val="FFFF99"/>
          </a:solidFill>
          <a:ln>
            <a:solidFill>
              <a:schemeClr val="tx1"/>
            </a:solidFill>
            <a:miter lim="800000"/>
            <a:headEnd/>
            <a:tailEnd/>
          </a:ln>
        </p:spPr>
        <p:txBody>
          <a:bodyPr wrap="square" tIns="45720" bIns="45720" numCol="1" anchorCtr="0" compatLnSpc="1">
            <a:prstTxWarp prst="textNoShape">
              <a:avLst/>
            </a:prstTxWarp>
          </a:bodyPr>
          <a:lstStyle/>
          <a:p>
            <a:pPr algn="ctr">
              <a:defRPr/>
            </a:pPr>
            <a:r>
              <a:rPr lang="en-US" sz="4400" smtClean="0">
                <a:solidFill>
                  <a:srgbClr val="0066FF"/>
                </a:solidFill>
              </a:rPr>
              <a:t>IL Health: Things to Consider</a:t>
            </a:r>
          </a:p>
        </p:txBody>
      </p:sp>
      <p:sp>
        <p:nvSpPr>
          <p:cNvPr id="46083" name="Text Box 5"/>
          <p:cNvSpPr txBox="1">
            <a:spLocks noChangeArrowheads="1"/>
          </p:cNvSpPr>
          <p:nvPr/>
        </p:nvSpPr>
        <p:spPr bwMode="auto">
          <a:xfrm>
            <a:off x="0" y="6248400"/>
            <a:ext cx="9144000" cy="939800"/>
          </a:xfrm>
          <a:prstGeom prst="rect">
            <a:avLst/>
          </a:prstGeom>
          <a:solidFill>
            <a:srgbClr val="99CCFF"/>
          </a:solidFill>
          <a:ln w="9525">
            <a:solidFill>
              <a:schemeClr val="tx1"/>
            </a:solidFill>
            <a:miter lim="800000"/>
            <a:headEnd/>
            <a:tailEnd/>
          </a:ln>
        </p:spPr>
        <p:txBody>
          <a:bodyPr>
            <a:spAutoFit/>
          </a:bodyPr>
          <a:lstStyle/>
          <a:p>
            <a:pPr algn="ctr">
              <a:spcAft>
                <a:spcPts val="600"/>
              </a:spcAft>
              <a:buClr>
                <a:schemeClr val="accent1"/>
              </a:buClr>
              <a:buSzPct val="80000"/>
              <a:buFont typeface="Arial" charset="0"/>
              <a:buNone/>
            </a:pPr>
            <a:r>
              <a:rPr lang="en-US" sz="2000"/>
              <a:t>What resources and people will assist the youth in achieving these goals? </a:t>
            </a:r>
          </a:p>
          <a:p>
            <a:pPr>
              <a:spcBef>
                <a:spcPct val="50000"/>
              </a:spcBef>
            </a:pPr>
            <a:endParaRPr lang="en-US" sz="20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Grp="1"/>
          </p:cNvSpPr>
          <p:nvPr>
            <p:ph type="body" idx="1"/>
          </p:nvPr>
        </p:nvSpPr>
        <p:spPr>
          <a:xfrm>
            <a:off x="457200" y="1600200"/>
            <a:ext cx="8229600" cy="4800600"/>
          </a:xfrm>
        </p:spPr>
        <p:txBody>
          <a:bodyPr/>
          <a:lstStyle/>
          <a:p>
            <a:r>
              <a:rPr lang="en-US" smtClean="0"/>
              <a:t>The purpose of the DCS Office of Independent Living is to assist youth in making a successful transition from foster care to adulthood.  </a:t>
            </a:r>
          </a:p>
          <a:p>
            <a:pPr>
              <a:buFont typeface="Wingdings 2" pitchFamily="18" charset="2"/>
              <a:buNone/>
            </a:pPr>
            <a:endParaRPr lang="en-US" sz="800" smtClean="0"/>
          </a:p>
          <a:p>
            <a:r>
              <a:rPr lang="en-US" smtClean="0"/>
              <a:t>DCS offers supports and services for youth transitioning out of care and those who are likely to remain in care to help them become successful adults</a:t>
            </a:r>
          </a:p>
        </p:txBody>
      </p:sp>
      <p:sp>
        <p:nvSpPr>
          <p:cNvPr id="21506" name="Rectangle 74"/>
          <p:cNvSpPr>
            <a:spLocks noRot="1" noChangeArrowheads="1"/>
          </p:cNvSpPr>
          <p:nvPr/>
        </p:nvSpPr>
        <p:spPr bwMode="auto">
          <a:xfrm>
            <a:off x="0" y="0"/>
            <a:ext cx="9144000" cy="1066800"/>
          </a:xfrm>
          <a:prstGeom prst="rect">
            <a:avLst/>
          </a:prstGeom>
          <a:solidFill>
            <a:srgbClr val="FFFF99"/>
          </a:solidFill>
          <a:ln w="9525">
            <a:solidFill>
              <a:schemeClr val="tx1"/>
            </a:solidFill>
            <a:miter lim="800000"/>
            <a:headEnd/>
            <a:tailEnd/>
          </a:ln>
        </p:spPr>
        <p:txBody>
          <a:bodyPr anchor="ctr"/>
          <a:lstStyle/>
          <a:p>
            <a:pPr algn="ctr" eaLnBrk="0" hangingPunct="0"/>
            <a:r>
              <a:rPr lang="en-US" sz="3600" b="1"/>
              <a:t>DCS Office of Independent Living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p:cNvSpPr>
          <p:nvPr>
            <p:ph type="body" idx="1"/>
          </p:nvPr>
        </p:nvSpPr>
        <p:spPr>
          <a:xfrm>
            <a:off x="304800" y="1447800"/>
            <a:ext cx="8610600" cy="4625975"/>
          </a:xfrm>
        </p:spPr>
        <p:txBody>
          <a:bodyPr/>
          <a:lstStyle/>
          <a:p>
            <a:r>
              <a:rPr lang="en-US" smtClean="0">
                <a:solidFill>
                  <a:srgbClr val="000000"/>
                </a:solidFill>
                <a:cs typeface="Arial" charset="0"/>
              </a:rPr>
              <a:t>Financial literacy skills needed</a:t>
            </a:r>
          </a:p>
          <a:p>
            <a:r>
              <a:rPr lang="en-US" smtClean="0">
                <a:solidFill>
                  <a:srgbClr val="000000"/>
                </a:solidFill>
                <a:cs typeface="Arial" charset="0"/>
              </a:rPr>
              <a:t>Developing &amp; maintaining a budget</a:t>
            </a:r>
          </a:p>
          <a:p>
            <a:r>
              <a:rPr lang="en-US" smtClean="0">
                <a:solidFill>
                  <a:srgbClr val="000000"/>
                </a:solidFill>
                <a:cs typeface="Arial" charset="0"/>
              </a:rPr>
              <a:t>Checking/savings account</a:t>
            </a:r>
          </a:p>
          <a:p>
            <a:r>
              <a:rPr lang="en-US" smtClean="0">
                <a:solidFill>
                  <a:srgbClr val="000000"/>
                </a:solidFill>
                <a:cs typeface="Arial" charset="0"/>
              </a:rPr>
              <a:t>Pitfalls of check cashing / Tote the Note / Credit Cards</a:t>
            </a:r>
            <a:endParaRPr lang="en-US" smtClean="0">
              <a:solidFill>
                <a:srgbClr val="000000"/>
              </a:solidFill>
            </a:endParaRPr>
          </a:p>
          <a:p>
            <a:pPr>
              <a:spcAft>
                <a:spcPts val="600"/>
              </a:spcAft>
            </a:pPr>
            <a:r>
              <a:rPr lang="en-US" smtClean="0">
                <a:solidFill>
                  <a:srgbClr val="000000"/>
                </a:solidFill>
              </a:rPr>
              <a:t>Will youth access DCS voluntary extension of foster care services 18-21?</a:t>
            </a:r>
          </a:p>
          <a:p>
            <a:pPr>
              <a:spcAft>
                <a:spcPts val="600"/>
              </a:spcAft>
            </a:pPr>
            <a:r>
              <a:rPr lang="en-US" smtClean="0">
                <a:solidFill>
                  <a:srgbClr val="000000"/>
                </a:solidFill>
              </a:rPr>
              <a:t>Steps to access public assistance if needed</a:t>
            </a:r>
            <a:endParaRPr lang="en-US" u="sng" smtClean="0">
              <a:solidFill>
                <a:srgbClr val="000000"/>
              </a:solidFill>
            </a:endParaRPr>
          </a:p>
          <a:p>
            <a:endParaRPr lang="en-US" smtClean="0">
              <a:solidFill>
                <a:srgbClr val="000000"/>
              </a:solidFill>
              <a:cs typeface="Arial" charset="0"/>
            </a:endParaRPr>
          </a:p>
          <a:p>
            <a:endParaRPr lang="en-US" smtClean="0"/>
          </a:p>
          <a:p>
            <a:endParaRPr lang="en-US" smtClean="0"/>
          </a:p>
          <a:p>
            <a:endParaRPr lang="en-US" smtClean="0"/>
          </a:p>
        </p:txBody>
      </p:sp>
      <p:sp>
        <p:nvSpPr>
          <p:cNvPr id="88067" name="Rectangle 74"/>
          <p:cNvSpPr>
            <a:spLocks noGrp="1" noRot="1" noChangeArrowheads="1"/>
          </p:cNvSpPr>
          <p:nvPr>
            <p:ph type="title"/>
          </p:nvPr>
        </p:nvSpPr>
        <p:spPr bwMode="auto">
          <a:xfrm>
            <a:off x="0" y="0"/>
            <a:ext cx="9144000" cy="1250950"/>
          </a:xfrm>
          <a:solidFill>
            <a:srgbClr val="FFFF99"/>
          </a:solidFill>
          <a:ln>
            <a:solidFill>
              <a:schemeClr val="tx1"/>
            </a:solidFill>
            <a:miter lim="800000"/>
            <a:headEnd/>
            <a:tailEnd/>
          </a:ln>
        </p:spPr>
        <p:txBody>
          <a:bodyPr wrap="square" tIns="45720" bIns="45720" numCol="1" anchorCtr="0" compatLnSpc="1">
            <a:prstTxWarp prst="textNoShape">
              <a:avLst/>
            </a:prstTxWarp>
          </a:bodyPr>
          <a:lstStyle/>
          <a:p>
            <a:pPr algn="ctr">
              <a:defRPr/>
            </a:pPr>
            <a:r>
              <a:rPr lang="en-US" sz="4400" smtClean="0">
                <a:solidFill>
                  <a:srgbClr val="0066FF"/>
                </a:solidFill>
              </a:rPr>
              <a:t>IL Finances: Things to Consider</a:t>
            </a:r>
          </a:p>
        </p:txBody>
      </p:sp>
      <p:sp>
        <p:nvSpPr>
          <p:cNvPr id="47107" name="Text Box 5"/>
          <p:cNvSpPr txBox="1">
            <a:spLocks noChangeArrowheads="1"/>
          </p:cNvSpPr>
          <p:nvPr/>
        </p:nvSpPr>
        <p:spPr bwMode="auto">
          <a:xfrm>
            <a:off x="0" y="6248400"/>
            <a:ext cx="9144000" cy="939800"/>
          </a:xfrm>
          <a:prstGeom prst="rect">
            <a:avLst/>
          </a:prstGeom>
          <a:solidFill>
            <a:srgbClr val="99CCFF"/>
          </a:solidFill>
          <a:ln w="9525">
            <a:solidFill>
              <a:schemeClr val="tx1"/>
            </a:solidFill>
            <a:miter lim="800000"/>
            <a:headEnd/>
            <a:tailEnd/>
          </a:ln>
        </p:spPr>
        <p:txBody>
          <a:bodyPr>
            <a:spAutoFit/>
          </a:bodyPr>
          <a:lstStyle/>
          <a:p>
            <a:pPr algn="ctr">
              <a:spcAft>
                <a:spcPts val="600"/>
              </a:spcAft>
              <a:buClr>
                <a:schemeClr val="accent1"/>
              </a:buClr>
              <a:buSzPct val="80000"/>
              <a:buFont typeface="Arial" charset="0"/>
              <a:buNone/>
            </a:pPr>
            <a:r>
              <a:rPr lang="en-US" sz="2000"/>
              <a:t>What resources and people will assist the youth in achieving these goals? </a:t>
            </a:r>
          </a:p>
          <a:p>
            <a:pPr>
              <a:spcBef>
                <a:spcPct val="50000"/>
              </a:spcBef>
            </a:pPr>
            <a:endParaRPr lang="en-US" sz="20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body" idx="1"/>
          </p:nvPr>
        </p:nvSpPr>
        <p:spPr>
          <a:xfrm>
            <a:off x="304800" y="1447800"/>
            <a:ext cx="8610600" cy="4625975"/>
          </a:xfrm>
        </p:spPr>
        <p:txBody>
          <a:bodyPr/>
          <a:lstStyle/>
          <a:p>
            <a:r>
              <a:rPr lang="en-US" smtClean="0">
                <a:solidFill>
                  <a:srgbClr val="000000"/>
                </a:solidFill>
                <a:cs typeface="Arial" charset="0"/>
              </a:rPr>
              <a:t>Work, job shadowing &amp; volunteer history</a:t>
            </a:r>
          </a:p>
          <a:p>
            <a:r>
              <a:rPr lang="en-US" smtClean="0">
                <a:solidFill>
                  <a:srgbClr val="000000"/>
                </a:solidFill>
                <a:cs typeface="Arial" charset="0"/>
              </a:rPr>
              <a:t>Career goals</a:t>
            </a:r>
          </a:p>
          <a:p>
            <a:r>
              <a:rPr lang="en-US" smtClean="0">
                <a:solidFill>
                  <a:srgbClr val="000000"/>
                </a:solidFill>
                <a:cs typeface="Arial" charset="0"/>
              </a:rPr>
              <a:t>Job search, </a:t>
            </a:r>
            <a:r>
              <a:rPr lang="en-US" smtClean="0">
                <a:solidFill>
                  <a:srgbClr val="000000"/>
                </a:solidFill>
              </a:rPr>
              <a:t>interview &amp; resume writing skills</a:t>
            </a:r>
          </a:p>
          <a:p>
            <a:r>
              <a:rPr lang="en-US" smtClean="0">
                <a:solidFill>
                  <a:srgbClr val="000000"/>
                </a:solidFill>
              </a:rPr>
              <a:t>Photo ID, resume, Social Security card</a:t>
            </a:r>
          </a:p>
          <a:p>
            <a:r>
              <a:rPr lang="en-US" smtClean="0">
                <a:solidFill>
                  <a:srgbClr val="000000"/>
                </a:solidFill>
              </a:rPr>
              <a:t>Steps to assist youth in getting a job</a:t>
            </a:r>
          </a:p>
          <a:p>
            <a:r>
              <a:rPr lang="en-US" smtClean="0">
                <a:solidFill>
                  <a:srgbClr val="000000"/>
                </a:solidFill>
              </a:rPr>
              <a:t>SSI application for youth unable to work</a:t>
            </a:r>
          </a:p>
          <a:p>
            <a:endParaRPr lang="en-US" smtClean="0">
              <a:solidFill>
                <a:srgbClr val="000000"/>
              </a:solidFill>
            </a:endParaRPr>
          </a:p>
          <a:p>
            <a:endParaRPr lang="en-US" smtClean="0">
              <a:solidFill>
                <a:srgbClr val="000000"/>
              </a:solidFill>
              <a:cs typeface="Arial" charset="0"/>
            </a:endParaRPr>
          </a:p>
          <a:p>
            <a:endParaRPr lang="en-US" u="sng" smtClean="0">
              <a:solidFill>
                <a:srgbClr val="000000"/>
              </a:solidFill>
            </a:endParaRPr>
          </a:p>
          <a:p>
            <a:endParaRPr lang="en-US" smtClean="0">
              <a:solidFill>
                <a:srgbClr val="000000"/>
              </a:solidFill>
              <a:cs typeface="Arial" charset="0"/>
            </a:endParaRPr>
          </a:p>
          <a:p>
            <a:endParaRPr lang="en-US" smtClean="0"/>
          </a:p>
          <a:p>
            <a:endParaRPr lang="en-US" smtClean="0"/>
          </a:p>
          <a:p>
            <a:endParaRPr lang="en-US" smtClean="0"/>
          </a:p>
        </p:txBody>
      </p:sp>
      <p:sp>
        <p:nvSpPr>
          <p:cNvPr id="89091" name="Rectangle 74"/>
          <p:cNvSpPr>
            <a:spLocks noGrp="1" noRot="1" noChangeArrowheads="1"/>
          </p:cNvSpPr>
          <p:nvPr>
            <p:ph type="title"/>
          </p:nvPr>
        </p:nvSpPr>
        <p:spPr bwMode="auto">
          <a:xfrm>
            <a:off x="0" y="0"/>
            <a:ext cx="9144000" cy="1250950"/>
          </a:xfrm>
          <a:solidFill>
            <a:srgbClr val="FFFF99"/>
          </a:solidFill>
          <a:ln>
            <a:solidFill>
              <a:schemeClr val="tx1"/>
            </a:solidFill>
            <a:miter lim="800000"/>
            <a:headEnd/>
            <a:tailEnd/>
          </a:ln>
        </p:spPr>
        <p:txBody>
          <a:bodyPr wrap="square" tIns="45720" bIns="45720" numCol="1" anchorCtr="0" compatLnSpc="1">
            <a:prstTxWarp prst="textNoShape">
              <a:avLst/>
            </a:prstTxWarp>
          </a:bodyPr>
          <a:lstStyle/>
          <a:p>
            <a:pPr algn="ctr">
              <a:defRPr/>
            </a:pPr>
            <a:r>
              <a:rPr lang="en-US" sz="4000" smtClean="0">
                <a:solidFill>
                  <a:srgbClr val="0066FF"/>
                </a:solidFill>
              </a:rPr>
              <a:t>IL Employment: Things to Consider</a:t>
            </a:r>
          </a:p>
        </p:txBody>
      </p:sp>
      <p:sp>
        <p:nvSpPr>
          <p:cNvPr id="48131" name="Text Box 5"/>
          <p:cNvSpPr txBox="1">
            <a:spLocks noChangeArrowheads="1"/>
          </p:cNvSpPr>
          <p:nvPr/>
        </p:nvSpPr>
        <p:spPr bwMode="auto">
          <a:xfrm>
            <a:off x="0" y="6248400"/>
            <a:ext cx="9144000" cy="939800"/>
          </a:xfrm>
          <a:prstGeom prst="rect">
            <a:avLst/>
          </a:prstGeom>
          <a:solidFill>
            <a:srgbClr val="99CCFF"/>
          </a:solidFill>
          <a:ln w="9525">
            <a:solidFill>
              <a:schemeClr val="tx1"/>
            </a:solidFill>
            <a:miter lim="800000"/>
            <a:headEnd/>
            <a:tailEnd/>
          </a:ln>
        </p:spPr>
        <p:txBody>
          <a:bodyPr>
            <a:spAutoFit/>
          </a:bodyPr>
          <a:lstStyle/>
          <a:p>
            <a:pPr algn="ctr">
              <a:spcAft>
                <a:spcPts val="600"/>
              </a:spcAft>
              <a:buClr>
                <a:schemeClr val="accent1"/>
              </a:buClr>
              <a:buSzPct val="80000"/>
              <a:buFont typeface="Arial" charset="0"/>
              <a:buNone/>
            </a:pPr>
            <a:r>
              <a:rPr lang="en-US" sz="2000"/>
              <a:t>What resources and people will assist the youth in achieving these goals? </a:t>
            </a:r>
          </a:p>
          <a:p>
            <a:pPr>
              <a:spcBef>
                <a:spcPct val="50000"/>
              </a:spcBef>
            </a:pPr>
            <a:endParaRPr lang="en-US" sz="20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p:cNvSpPr>
          <p:nvPr>
            <p:ph type="body" idx="1"/>
          </p:nvPr>
        </p:nvSpPr>
        <p:spPr>
          <a:xfrm>
            <a:off x="304800" y="1447800"/>
            <a:ext cx="8610600" cy="4625975"/>
          </a:xfrm>
        </p:spPr>
        <p:txBody>
          <a:bodyPr/>
          <a:lstStyle/>
          <a:p>
            <a:pPr>
              <a:spcAft>
                <a:spcPts val="1200"/>
              </a:spcAft>
              <a:buClr>
                <a:srgbClr val="000000"/>
              </a:buClr>
            </a:pPr>
            <a:r>
              <a:rPr lang="en-US" smtClean="0">
                <a:solidFill>
                  <a:srgbClr val="000000"/>
                </a:solidFill>
              </a:rPr>
              <a:t>Skills around obtaining housing, including completing a lease or rental agreement</a:t>
            </a:r>
          </a:p>
          <a:p>
            <a:pPr>
              <a:spcAft>
                <a:spcPts val="1200"/>
              </a:spcAft>
              <a:buClr>
                <a:srgbClr val="000000"/>
              </a:buClr>
            </a:pPr>
            <a:r>
              <a:rPr lang="en-US" smtClean="0">
                <a:solidFill>
                  <a:srgbClr val="000000"/>
                </a:solidFill>
              </a:rPr>
              <a:t>Legal rights of landlords and tenants</a:t>
            </a:r>
          </a:p>
          <a:p>
            <a:pPr>
              <a:spcAft>
                <a:spcPts val="600"/>
              </a:spcAft>
            </a:pPr>
            <a:r>
              <a:rPr lang="en-US" smtClean="0">
                <a:solidFill>
                  <a:srgbClr val="000000"/>
                </a:solidFill>
              </a:rPr>
              <a:t>Housing plan and a </a:t>
            </a:r>
            <a:r>
              <a:rPr lang="en-US" u="sng" smtClean="0">
                <a:solidFill>
                  <a:srgbClr val="000000"/>
                </a:solidFill>
              </a:rPr>
              <a:t>backup</a:t>
            </a:r>
            <a:r>
              <a:rPr lang="en-US" smtClean="0">
                <a:solidFill>
                  <a:srgbClr val="000000"/>
                </a:solidFill>
              </a:rPr>
              <a:t> housing plan for 18-21 year olds </a:t>
            </a:r>
          </a:p>
          <a:p>
            <a:pPr>
              <a:spcAft>
                <a:spcPts val="600"/>
              </a:spcAft>
            </a:pPr>
            <a:r>
              <a:rPr lang="en-US" smtClean="0">
                <a:solidFill>
                  <a:srgbClr val="000000"/>
                </a:solidFill>
              </a:rPr>
              <a:t>Start-up costs for housing (deposits, furniture, linens, other housing essentials)</a:t>
            </a:r>
          </a:p>
          <a:p>
            <a:pPr>
              <a:spcAft>
                <a:spcPts val="1200"/>
              </a:spcAft>
              <a:buClr>
                <a:srgbClr val="000000"/>
              </a:buClr>
              <a:buFont typeface="Wingdings 2" pitchFamily="18" charset="2"/>
              <a:buNone/>
            </a:pPr>
            <a:endParaRPr lang="en-US" smtClean="0">
              <a:solidFill>
                <a:srgbClr val="000000"/>
              </a:solidFill>
            </a:endParaRPr>
          </a:p>
          <a:p>
            <a:endParaRPr lang="en-US" smtClean="0">
              <a:solidFill>
                <a:srgbClr val="000000"/>
              </a:solidFill>
            </a:endParaRPr>
          </a:p>
          <a:p>
            <a:endParaRPr lang="en-US" smtClean="0">
              <a:solidFill>
                <a:srgbClr val="000000"/>
              </a:solidFill>
              <a:cs typeface="Arial" charset="0"/>
            </a:endParaRPr>
          </a:p>
          <a:p>
            <a:endParaRPr lang="en-US" u="sng" smtClean="0">
              <a:solidFill>
                <a:srgbClr val="000000"/>
              </a:solidFill>
            </a:endParaRPr>
          </a:p>
          <a:p>
            <a:endParaRPr lang="en-US" smtClean="0">
              <a:solidFill>
                <a:srgbClr val="000000"/>
              </a:solidFill>
              <a:cs typeface="Arial" charset="0"/>
            </a:endParaRPr>
          </a:p>
          <a:p>
            <a:endParaRPr lang="en-US" smtClean="0"/>
          </a:p>
          <a:p>
            <a:endParaRPr lang="en-US" smtClean="0"/>
          </a:p>
          <a:p>
            <a:endParaRPr lang="en-US" smtClean="0"/>
          </a:p>
        </p:txBody>
      </p:sp>
      <p:sp>
        <p:nvSpPr>
          <p:cNvPr id="90115" name="Rectangle 74"/>
          <p:cNvSpPr>
            <a:spLocks noGrp="1" noRot="1" noChangeArrowheads="1"/>
          </p:cNvSpPr>
          <p:nvPr>
            <p:ph type="title"/>
          </p:nvPr>
        </p:nvSpPr>
        <p:spPr bwMode="auto">
          <a:xfrm>
            <a:off x="0" y="0"/>
            <a:ext cx="9144000" cy="1250950"/>
          </a:xfrm>
          <a:solidFill>
            <a:srgbClr val="FFFF99"/>
          </a:solidFill>
          <a:ln>
            <a:solidFill>
              <a:schemeClr val="tx1"/>
            </a:solidFill>
            <a:miter lim="800000"/>
            <a:headEnd/>
            <a:tailEnd/>
          </a:ln>
        </p:spPr>
        <p:txBody>
          <a:bodyPr wrap="square" tIns="45720" bIns="45720" numCol="1" anchorCtr="0" compatLnSpc="1">
            <a:prstTxWarp prst="textNoShape">
              <a:avLst/>
            </a:prstTxWarp>
          </a:bodyPr>
          <a:lstStyle/>
          <a:p>
            <a:pPr algn="ctr">
              <a:defRPr/>
            </a:pPr>
            <a:r>
              <a:rPr lang="en-US" sz="4000" smtClean="0">
                <a:solidFill>
                  <a:srgbClr val="0066FF"/>
                </a:solidFill>
              </a:rPr>
              <a:t>IL Housing: Things to Consider</a:t>
            </a:r>
          </a:p>
        </p:txBody>
      </p:sp>
      <p:sp>
        <p:nvSpPr>
          <p:cNvPr id="49155" name="Text Box 5"/>
          <p:cNvSpPr txBox="1">
            <a:spLocks noChangeArrowheads="1"/>
          </p:cNvSpPr>
          <p:nvPr/>
        </p:nvSpPr>
        <p:spPr bwMode="auto">
          <a:xfrm>
            <a:off x="0" y="6248400"/>
            <a:ext cx="9144000" cy="939800"/>
          </a:xfrm>
          <a:prstGeom prst="rect">
            <a:avLst/>
          </a:prstGeom>
          <a:solidFill>
            <a:srgbClr val="99CCFF"/>
          </a:solidFill>
          <a:ln w="9525">
            <a:solidFill>
              <a:schemeClr val="tx1"/>
            </a:solidFill>
            <a:miter lim="800000"/>
            <a:headEnd/>
            <a:tailEnd/>
          </a:ln>
        </p:spPr>
        <p:txBody>
          <a:bodyPr>
            <a:spAutoFit/>
          </a:bodyPr>
          <a:lstStyle/>
          <a:p>
            <a:pPr algn="ctr">
              <a:spcAft>
                <a:spcPts val="600"/>
              </a:spcAft>
              <a:buClr>
                <a:schemeClr val="accent1"/>
              </a:buClr>
              <a:buSzPct val="80000"/>
              <a:buFont typeface="Arial" charset="0"/>
              <a:buNone/>
            </a:pPr>
            <a:r>
              <a:rPr lang="en-US" sz="2000"/>
              <a:t>What resources and people will assist the youth in achieving these goals? </a:t>
            </a:r>
          </a:p>
          <a:p>
            <a:pPr>
              <a:spcBef>
                <a:spcPct val="50000"/>
              </a:spcBef>
            </a:pPr>
            <a:endParaRPr lang="en-US" sz="20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p:cNvSpPr>
          <p:nvPr>
            <p:ph type="body" idx="1"/>
          </p:nvPr>
        </p:nvSpPr>
        <p:spPr>
          <a:xfrm>
            <a:off x="304800" y="1447800"/>
            <a:ext cx="8610600" cy="4625975"/>
          </a:xfrm>
        </p:spPr>
        <p:txBody>
          <a:bodyPr/>
          <a:lstStyle/>
          <a:p>
            <a:pPr>
              <a:spcAft>
                <a:spcPts val="600"/>
              </a:spcAft>
            </a:pPr>
            <a:r>
              <a:rPr lang="en-US" smtClean="0">
                <a:solidFill>
                  <a:srgbClr val="000000"/>
                </a:solidFill>
              </a:rPr>
              <a:t>Use of public transportation</a:t>
            </a:r>
          </a:p>
          <a:p>
            <a:pPr>
              <a:spcAft>
                <a:spcPts val="600"/>
              </a:spcAft>
            </a:pPr>
            <a:r>
              <a:rPr lang="en-US" smtClean="0">
                <a:solidFill>
                  <a:srgbClr val="000000"/>
                </a:solidFill>
              </a:rPr>
              <a:t>Driver’s education</a:t>
            </a:r>
          </a:p>
          <a:p>
            <a:pPr>
              <a:spcAft>
                <a:spcPts val="600"/>
              </a:spcAft>
            </a:pPr>
            <a:r>
              <a:rPr lang="en-US" smtClean="0">
                <a:solidFill>
                  <a:srgbClr val="000000"/>
                </a:solidFill>
              </a:rPr>
              <a:t>Skills and money to buy maintain a vehicle</a:t>
            </a:r>
          </a:p>
          <a:p>
            <a:pPr>
              <a:spcAft>
                <a:spcPts val="600"/>
              </a:spcAft>
            </a:pPr>
            <a:r>
              <a:rPr lang="en-US" smtClean="0">
                <a:solidFill>
                  <a:srgbClr val="000000"/>
                </a:solidFill>
              </a:rPr>
              <a:t>Driver’s license and  Insurance</a:t>
            </a:r>
          </a:p>
          <a:p>
            <a:pPr>
              <a:spcAft>
                <a:spcPts val="600"/>
              </a:spcAft>
            </a:pPr>
            <a:r>
              <a:rPr lang="en-US" smtClean="0">
                <a:solidFill>
                  <a:srgbClr val="000000"/>
                </a:solidFill>
              </a:rPr>
              <a:t>Plan for safe &amp; stable transportation as an adult</a:t>
            </a:r>
          </a:p>
          <a:p>
            <a:pPr>
              <a:spcAft>
                <a:spcPts val="600"/>
              </a:spcAft>
            </a:pPr>
            <a:endParaRPr lang="en-US" smtClean="0">
              <a:solidFill>
                <a:srgbClr val="000000"/>
              </a:solidFill>
            </a:endParaRPr>
          </a:p>
          <a:p>
            <a:pPr>
              <a:spcAft>
                <a:spcPts val="600"/>
              </a:spcAft>
            </a:pPr>
            <a:endParaRPr lang="en-US" smtClean="0">
              <a:solidFill>
                <a:srgbClr val="000000"/>
              </a:solidFill>
            </a:endParaRPr>
          </a:p>
          <a:p>
            <a:pPr>
              <a:spcAft>
                <a:spcPts val="1200"/>
              </a:spcAft>
              <a:buClr>
                <a:srgbClr val="000000"/>
              </a:buClr>
              <a:buFont typeface="Wingdings 2" pitchFamily="18" charset="2"/>
              <a:buNone/>
            </a:pPr>
            <a:endParaRPr lang="en-US" smtClean="0">
              <a:solidFill>
                <a:srgbClr val="000000"/>
              </a:solidFill>
            </a:endParaRPr>
          </a:p>
          <a:p>
            <a:endParaRPr lang="en-US" smtClean="0">
              <a:solidFill>
                <a:srgbClr val="000000"/>
              </a:solidFill>
            </a:endParaRPr>
          </a:p>
          <a:p>
            <a:endParaRPr lang="en-US" smtClean="0">
              <a:solidFill>
                <a:srgbClr val="000000"/>
              </a:solidFill>
              <a:cs typeface="Arial" charset="0"/>
            </a:endParaRPr>
          </a:p>
          <a:p>
            <a:endParaRPr lang="en-US" u="sng" smtClean="0">
              <a:solidFill>
                <a:srgbClr val="000000"/>
              </a:solidFill>
            </a:endParaRPr>
          </a:p>
          <a:p>
            <a:endParaRPr lang="en-US" smtClean="0">
              <a:solidFill>
                <a:srgbClr val="000000"/>
              </a:solidFill>
              <a:cs typeface="Arial" charset="0"/>
            </a:endParaRPr>
          </a:p>
          <a:p>
            <a:endParaRPr lang="en-US" smtClean="0"/>
          </a:p>
          <a:p>
            <a:endParaRPr lang="en-US" smtClean="0"/>
          </a:p>
          <a:p>
            <a:endParaRPr lang="en-US" smtClean="0"/>
          </a:p>
        </p:txBody>
      </p:sp>
      <p:sp>
        <p:nvSpPr>
          <p:cNvPr id="91139" name="Rectangle 74"/>
          <p:cNvSpPr>
            <a:spLocks noGrp="1" noRot="1" noChangeArrowheads="1"/>
          </p:cNvSpPr>
          <p:nvPr>
            <p:ph type="title"/>
          </p:nvPr>
        </p:nvSpPr>
        <p:spPr bwMode="auto">
          <a:xfrm>
            <a:off x="0" y="0"/>
            <a:ext cx="9144000" cy="1250950"/>
          </a:xfrm>
          <a:solidFill>
            <a:srgbClr val="FFFF99"/>
          </a:solidFill>
          <a:ln>
            <a:solidFill>
              <a:schemeClr val="tx1"/>
            </a:solidFill>
            <a:miter lim="800000"/>
            <a:headEnd/>
            <a:tailEnd/>
          </a:ln>
        </p:spPr>
        <p:txBody>
          <a:bodyPr wrap="square" tIns="45720" bIns="45720" numCol="1" anchorCtr="0" compatLnSpc="1">
            <a:prstTxWarp prst="textNoShape">
              <a:avLst/>
            </a:prstTxWarp>
          </a:bodyPr>
          <a:lstStyle/>
          <a:p>
            <a:pPr algn="ctr">
              <a:defRPr/>
            </a:pPr>
            <a:r>
              <a:rPr lang="en-US" sz="3800" smtClean="0">
                <a:solidFill>
                  <a:srgbClr val="0066FF"/>
                </a:solidFill>
              </a:rPr>
              <a:t>IL Transportation: Things to Consider</a:t>
            </a:r>
          </a:p>
        </p:txBody>
      </p:sp>
      <p:sp>
        <p:nvSpPr>
          <p:cNvPr id="50179" name="Text Box 5"/>
          <p:cNvSpPr txBox="1">
            <a:spLocks noChangeArrowheads="1"/>
          </p:cNvSpPr>
          <p:nvPr/>
        </p:nvSpPr>
        <p:spPr bwMode="auto">
          <a:xfrm>
            <a:off x="0" y="6248400"/>
            <a:ext cx="9144000" cy="939800"/>
          </a:xfrm>
          <a:prstGeom prst="rect">
            <a:avLst/>
          </a:prstGeom>
          <a:solidFill>
            <a:srgbClr val="99CCFF"/>
          </a:solidFill>
          <a:ln w="9525">
            <a:solidFill>
              <a:schemeClr val="tx1"/>
            </a:solidFill>
            <a:miter lim="800000"/>
            <a:headEnd/>
            <a:tailEnd/>
          </a:ln>
        </p:spPr>
        <p:txBody>
          <a:bodyPr>
            <a:spAutoFit/>
          </a:bodyPr>
          <a:lstStyle/>
          <a:p>
            <a:pPr algn="ctr">
              <a:spcAft>
                <a:spcPts val="600"/>
              </a:spcAft>
              <a:buClr>
                <a:schemeClr val="accent1"/>
              </a:buClr>
              <a:buSzPct val="80000"/>
              <a:buFont typeface="Arial" charset="0"/>
              <a:buNone/>
            </a:pPr>
            <a:r>
              <a:rPr lang="en-US" sz="2000"/>
              <a:t>What resources and people will assist the youth in achieving these goals? </a:t>
            </a:r>
          </a:p>
          <a:p>
            <a:pPr>
              <a:spcBef>
                <a:spcPct val="50000"/>
              </a:spcBef>
            </a:pPr>
            <a:endParaRPr lang="en-US" sz="20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p:cNvSpPr>
          <p:nvPr>
            <p:ph type="body" idx="1"/>
          </p:nvPr>
        </p:nvSpPr>
        <p:spPr>
          <a:xfrm>
            <a:off x="304800" y="1295400"/>
            <a:ext cx="8610600" cy="4625975"/>
          </a:xfrm>
        </p:spPr>
        <p:txBody>
          <a:bodyPr/>
          <a:lstStyle/>
          <a:p>
            <a:pPr>
              <a:buClr>
                <a:srgbClr val="000000"/>
              </a:buClr>
            </a:pPr>
            <a:r>
              <a:rPr lang="en-US" smtClean="0">
                <a:solidFill>
                  <a:srgbClr val="000000"/>
                </a:solidFill>
              </a:rPr>
              <a:t>Credits—on track to graduate?  </a:t>
            </a:r>
          </a:p>
          <a:p>
            <a:pPr>
              <a:buClr>
                <a:srgbClr val="000000"/>
              </a:buClr>
            </a:pPr>
            <a:r>
              <a:rPr lang="en-US" smtClean="0">
                <a:solidFill>
                  <a:srgbClr val="000000"/>
                </a:solidFill>
              </a:rPr>
              <a:t>Special Ed/IEP: area of disability</a:t>
            </a:r>
          </a:p>
          <a:p>
            <a:pPr>
              <a:buClr>
                <a:srgbClr val="000000"/>
              </a:buClr>
            </a:pPr>
            <a:r>
              <a:rPr lang="en-US" smtClean="0">
                <a:solidFill>
                  <a:srgbClr val="000000"/>
                </a:solidFill>
              </a:rPr>
              <a:t>GED</a:t>
            </a:r>
          </a:p>
          <a:p>
            <a:pPr>
              <a:buClr>
                <a:srgbClr val="000000"/>
              </a:buClr>
            </a:pPr>
            <a:r>
              <a:rPr lang="en-US" smtClean="0">
                <a:solidFill>
                  <a:srgbClr val="000000"/>
                </a:solidFill>
              </a:rPr>
              <a:t>Postsecondary &amp; career Goals</a:t>
            </a:r>
          </a:p>
          <a:p>
            <a:pPr>
              <a:buClr>
                <a:srgbClr val="000000"/>
              </a:buClr>
            </a:pPr>
            <a:r>
              <a:rPr lang="en-US" smtClean="0">
                <a:solidFill>
                  <a:srgbClr val="000000"/>
                </a:solidFill>
              </a:rPr>
              <a:t>Extracurricular activities</a:t>
            </a:r>
          </a:p>
          <a:p>
            <a:pPr>
              <a:buClr>
                <a:srgbClr val="000000"/>
              </a:buClr>
            </a:pPr>
            <a:r>
              <a:rPr lang="en-US" smtClean="0">
                <a:solidFill>
                  <a:srgbClr val="000000"/>
                </a:solidFill>
              </a:rPr>
              <a:t>Campuses/programs visited</a:t>
            </a:r>
          </a:p>
          <a:p>
            <a:pPr>
              <a:buClr>
                <a:srgbClr val="000000"/>
              </a:buClr>
            </a:pPr>
            <a:r>
              <a:rPr lang="en-US" smtClean="0">
                <a:solidFill>
                  <a:srgbClr val="000000"/>
                </a:solidFill>
              </a:rPr>
              <a:t>Application, scholarship, testing deadlines</a:t>
            </a:r>
          </a:p>
          <a:p>
            <a:pPr>
              <a:buClr>
                <a:srgbClr val="000000"/>
              </a:buClr>
            </a:pPr>
            <a:r>
              <a:rPr lang="en-US" smtClean="0">
                <a:solidFill>
                  <a:srgbClr val="000000"/>
                </a:solidFill>
              </a:rPr>
              <a:t>Extension of Foster Care Services</a:t>
            </a:r>
          </a:p>
          <a:p>
            <a:pPr>
              <a:buClr>
                <a:srgbClr val="000000"/>
              </a:buClr>
            </a:pPr>
            <a:r>
              <a:rPr lang="en-US" smtClean="0">
                <a:solidFill>
                  <a:srgbClr val="000000"/>
                </a:solidFill>
              </a:rPr>
              <a:t>Involvement of IL Specialist</a:t>
            </a:r>
          </a:p>
          <a:p>
            <a:pPr>
              <a:spcAft>
                <a:spcPts val="600"/>
              </a:spcAft>
            </a:pPr>
            <a:endParaRPr lang="en-US" smtClean="0">
              <a:solidFill>
                <a:srgbClr val="000000"/>
              </a:solidFill>
            </a:endParaRPr>
          </a:p>
          <a:p>
            <a:pPr>
              <a:spcAft>
                <a:spcPts val="600"/>
              </a:spcAft>
            </a:pPr>
            <a:endParaRPr lang="en-US" smtClean="0">
              <a:solidFill>
                <a:srgbClr val="000000"/>
              </a:solidFill>
            </a:endParaRPr>
          </a:p>
          <a:p>
            <a:pPr>
              <a:spcAft>
                <a:spcPts val="1200"/>
              </a:spcAft>
              <a:buClr>
                <a:srgbClr val="000000"/>
              </a:buClr>
              <a:buFont typeface="Wingdings 2" pitchFamily="18" charset="2"/>
              <a:buNone/>
            </a:pPr>
            <a:endParaRPr lang="en-US" smtClean="0">
              <a:solidFill>
                <a:srgbClr val="000000"/>
              </a:solidFill>
            </a:endParaRPr>
          </a:p>
          <a:p>
            <a:endParaRPr lang="en-US" smtClean="0">
              <a:solidFill>
                <a:srgbClr val="000000"/>
              </a:solidFill>
            </a:endParaRPr>
          </a:p>
          <a:p>
            <a:endParaRPr lang="en-US" smtClean="0">
              <a:solidFill>
                <a:srgbClr val="000000"/>
              </a:solidFill>
              <a:cs typeface="Arial" charset="0"/>
            </a:endParaRPr>
          </a:p>
          <a:p>
            <a:endParaRPr lang="en-US" u="sng" smtClean="0">
              <a:solidFill>
                <a:srgbClr val="000000"/>
              </a:solidFill>
            </a:endParaRPr>
          </a:p>
          <a:p>
            <a:endParaRPr lang="en-US" smtClean="0">
              <a:solidFill>
                <a:srgbClr val="000000"/>
              </a:solidFill>
              <a:cs typeface="Arial" charset="0"/>
            </a:endParaRPr>
          </a:p>
          <a:p>
            <a:endParaRPr lang="en-US" smtClean="0"/>
          </a:p>
          <a:p>
            <a:endParaRPr lang="en-US" smtClean="0"/>
          </a:p>
          <a:p>
            <a:endParaRPr lang="en-US" smtClean="0"/>
          </a:p>
        </p:txBody>
      </p:sp>
      <p:sp>
        <p:nvSpPr>
          <p:cNvPr id="92163" name="Rectangle 74"/>
          <p:cNvSpPr>
            <a:spLocks noGrp="1" noRot="1" noChangeArrowheads="1"/>
          </p:cNvSpPr>
          <p:nvPr>
            <p:ph type="title"/>
          </p:nvPr>
        </p:nvSpPr>
        <p:spPr bwMode="auto">
          <a:xfrm>
            <a:off x="0" y="0"/>
            <a:ext cx="9144000" cy="1250950"/>
          </a:xfrm>
          <a:solidFill>
            <a:srgbClr val="FFFF99"/>
          </a:solidFill>
          <a:ln>
            <a:solidFill>
              <a:schemeClr val="tx1"/>
            </a:solidFill>
            <a:miter lim="800000"/>
            <a:headEnd/>
            <a:tailEnd/>
          </a:ln>
        </p:spPr>
        <p:txBody>
          <a:bodyPr wrap="square" tIns="45720" bIns="45720" numCol="1" anchorCtr="0" compatLnSpc="1">
            <a:prstTxWarp prst="textNoShape">
              <a:avLst/>
            </a:prstTxWarp>
          </a:bodyPr>
          <a:lstStyle/>
          <a:p>
            <a:pPr algn="ctr">
              <a:defRPr/>
            </a:pPr>
            <a:r>
              <a:rPr lang="en-US" sz="4000" smtClean="0">
                <a:solidFill>
                  <a:srgbClr val="0066FF"/>
                </a:solidFill>
              </a:rPr>
              <a:t>IL Education: Things to Consider</a:t>
            </a:r>
          </a:p>
        </p:txBody>
      </p:sp>
      <p:sp>
        <p:nvSpPr>
          <p:cNvPr id="51203" name="Text Box 5"/>
          <p:cNvSpPr txBox="1">
            <a:spLocks noChangeArrowheads="1"/>
          </p:cNvSpPr>
          <p:nvPr/>
        </p:nvSpPr>
        <p:spPr bwMode="auto">
          <a:xfrm>
            <a:off x="0" y="6248400"/>
            <a:ext cx="9144000" cy="939800"/>
          </a:xfrm>
          <a:prstGeom prst="rect">
            <a:avLst/>
          </a:prstGeom>
          <a:solidFill>
            <a:srgbClr val="99CCFF"/>
          </a:solidFill>
          <a:ln w="9525">
            <a:solidFill>
              <a:schemeClr val="tx1"/>
            </a:solidFill>
            <a:miter lim="800000"/>
            <a:headEnd/>
            <a:tailEnd/>
          </a:ln>
        </p:spPr>
        <p:txBody>
          <a:bodyPr>
            <a:spAutoFit/>
          </a:bodyPr>
          <a:lstStyle/>
          <a:p>
            <a:pPr algn="ctr">
              <a:spcAft>
                <a:spcPts val="600"/>
              </a:spcAft>
              <a:buClr>
                <a:schemeClr val="accent1"/>
              </a:buClr>
              <a:buSzPct val="80000"/>
              <a:buFont typeface="Arial" charset="0"/>
              <a:buNone/>
            </a:pPr>
            <a:r>
              <a:rPr lang="en-US" sz="2000"/>
              <a:t>What resources and people will assist the youth in achieving these goals? </a:t>
            </a:r>
          </a:p>
          <a:p>
            <a:pPr>
              <a:spcBef>
                <a:spcPct val="50000"/>
              </a:spcBef>
            </a:pPr>
            <a:endParaRPr lang="en-US" sz="2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body" idx="1"/>
          </p:nvPr>
        </p:nvSpPr>
        <p:spPr>
          <a:xfrm>
            <a:off x="304800" y="1295400"/>
            <a:ext cx="8610600" cy="4625975"/>
          </a:xfrm>
        </p:spPr>
        <p:txBody>
          <a:bodyPr/>
          <a:lstStyle/>
          <a:p>
            <a:r>
              <a:rPr lang="en-US" sz="2800" smtClean="0">
                <a:solidFill>
                  <a:srgbClr val="000000"/>
                </a:solidFill>
              </a:rPr>
              <a:t>Custody issues</a:t>
            </a:r>
          </a:p>
          <a:p>
            <a:r>
              <a:rPr lang="en-US" sz="2800" smtClean="0">
                <a:solidFill>
                  <a:srgbClr val="000000"/>
                </a:solidFill>
              </a:rPr>
              <a:t>Parenting Support</a:t>
            </a:r>
          </a:p>
          <a:p>
            <a:r>
              <a:rPr lang="en-US" sz="2800" smtClean="0">
                <a:solidFill>
                  <a:srgbClr val="000000"/>
                </a:solidFill>
              </a:rPr>
              <a:t>Well-Child Checks</a:t>
            </a:r>
          </a:p>
          <a:p>
            <a:r>
              <a:rPr lang="en-US" sz="2800" smtClean="0">
                <a:solidFill>
                  <a:srgbClr val="000000"/>
                </a:solidFill>
              </a:rPr>
              <a:t>Home Visiting programs</a:t>
            </a:r>
          </a:p>
          <a:p>
            <a:r>
              <a:rPr lang="en-US" sz="2800" smtClean="0">
                <a:solidFill>
                  <a:srgbClr val="000000"/>
                </a:solidFill>
              </a:rPr>
              <a:t>Families First or WIC if needed</a:t>
            </a:r>
          </a:p>
          <a:p>
            <a:r>
              <a:rPr lang="en-US" sz="2800" smtClean="0">
                <a:solidFill>
                  <a:srgbClr val="000000"/>
                </a:solidFill>
              </a:rPr>
              <a:t>Child care</a:t>
            </a:r>
          </a:p>
          <a:p>
            <a:r>
              <a:rPr lang="en-US" sz="2800" smtClean="0">
                <a:solidFill>
                  <a:srgbClr val="000000"/>
                </a:solidFill>
              </a:rPr>
              <a:t>Impact of parenting on other IL goals</a:t>
            </a:r>
            <a:endParaRPr lang="en-US" smtClean="0">
              <a:solidFill>
                <a:srgbClr val="000000"/>
              </a:solidFill>
            </a:endParaRPr>
          </a:p>
          <a:p>
            <a:pPr>
              <a:spcAft>
                <a:spcPts val="1200"/>
              </a:spcAft>
              <a:buClr>
                <a:srgbClr val="000000"/>
              </a:buClr>
              <a:buFont typeface="Wingdings 2" pitchFamily="18" charset="2"/>
              <a:buNone/>
            </a:pPr>
            <a:endParaRPr lang="en-US" smtClean="0">
              <a:solidFill>
                <a:srgbClr val="000000"/>
              </a:solidFill>
            </a:endParaRPr>
          </a:p>
          <a:p>
            <a:endParaRPr lang="en-US" smtClean="0">
              <a:solidFill>
                <a:srgbClr val="000000"/>
              </a:solidFill>
            </a:endParaRPr>
          </a:p>
          <a:p>
            <a:endParaRPr lang="en-US" smtClean="0">
              <a:solidFill>
                <a:srgbClr val="000000"/>
              </a:solidFill>
              <a:cs typeface="Arial" charset="0"/>
            </a:endParaRPr>
          </a:p>
          <a:p>
            <a:endParaRPr lang="en-US" u="sng" smtClean="0">
              <a:solidFill>
                <a:srgbClr val="000000"/>
              </a:solidFill>
            </a:endParaRPr>
          </a:p>
          <a:p>
            <a:endParaRPr lang="en-US" smtClean="0">
              <a:solidFill>
                <a:srgbClr val="000000"/>
              </a:solidFill>
              <a:cs typeface="Arial" charset="0"/>
            </a:endParaRPr>
          </a:p>
          <a:p>
            <a:endParaRPr lang="en-US" smtClean="0"/>
          </a:p>
          <a:p>
            <a:endParaRPr lang="en-US" smtClean="0"/>
          </a:p>
          <a:p>
            <a:endParaRPr lang="en-US" smtClean="0"/>
          </a:p>
        </p:txBody>
      </p:sp>
      <p:sp>
        <p:nvSpPr>
          <p:cNvPr id="93187" name="Rectangle 74"/>
          <p:cNvSpPr>
            <a:spLocks noGrp="1" noRot="1" noChangeArrowheads="1"/>
          </p:cNvSpPr>
          <p:nvPr>
            <p:ph type="title"/>
          </p:nvPr>
        </p:nvSpPr>
        <p:spPr bwMode="auto">
          <a:xfrm>
            <a:off x="0" y="0"/>
            <a:ext cx="9144000" cy="1250950"/>
          </a:xfrm>
          <a:solidFill>
            <a:srgbClr val="FFFF99"/>
          </a:solidFill>
          <a:ln>
            <a:solidFill>
              <a:schemeClr val="tx1"/>
            </a:solidFill>
            <a:miter lim="800000"/>
            <a:headEnd/>
            <a:tailEnd/>
          </a:ln>
        </p:spPr>
        <p:txBody>
          <a:bodyPr wrap="square" tIns="45720" bIns="45720" numCol="1" anchorCtr="0" compatLnSpc="1">
            <a:prstTxWarp prst="textNoShape">
              <a:avLst/>
            </a:prstTxWarp>
          </a:bodyPr>
          <a:lstStyle/>
          <a:p>
            <a:pPr algn="ctr">
              <a:defRPr/>
            </a:pPr>
            <a:r>
              <a:rPr lang="en-US" sz="4000" smtClean="0">
                <a:solidFill>
                  <a:srgbClr val="0066FF"/>
                </a:solidFill>
              </a:rPr>
              <a:t>Parenting: Things to Consider</a:t>
            </a:r>
          </a:p>
        </p:txBody>
      </p:sp>
      <p:sp>
        <p:nvSpPr>
          <p:cNvPr id="52227" name="Text Box 5"/>
          <p:cNvSpPr txBox="1">
            <a:spLocks noChangeArrowheads="1"/>
          </p:cNvSpPr>
          <p:nvPr/>
        </p:nvSpPr>
        <p:spPr bwMode="auto">
          <a:xfrm>
            <a:off x="0" y="6248400"/>
            <a:ext cx="9144000" cy="939800"/>
          </a:xfrm>
          <a:prstGeom prst="rect">
            <a:avLst/>
          </a:prstGeom>
          <a:solidFill>
            <a:srgbClr val="99CCFF"/>
          </a:solidFill>
          <a:ln w="9525">
            <a:solidFill>
              <a:schemeClr val="tx1"/>
            </a:solidFill>
            <a:miter lim="800000"/>
            <a:headEnd/>
            <a:tailEnd/>
          </a:ln>
        </p:spPr>
        <p:txBody>
          <a:bodyPr>
            <a:spAutoFit/>
          </a:bodyPr>
          <a:lstStyle/>
          <a:p>
            <a:pPr algn="ctr">
              <a:spcAft>
                <a:spcPts val="600"/>
              </a:spcAft>
              <a:buClr>
                <a:schemeClr val="accent1"/>
              </a:buClr>
              <a:buSzPct val="80000"/>
              <a:buFont typeface="Arial" charset="0"/>
              <a:buNone/>
            </a:pPr>
            <a:r>
              <a:rPr lang="en-US" sz="2000"/>
              <a:t>What resources and people will assist the youth in achieving these goals? </a:t>
            </a:r>
          </a:p>
          <a:p>
            <a:pPr>
              <a:spcBef>
                <a:spcPct val="50000"/>
              </a:spcBef>
            </a:pPr>
            <a:endParaRPr lang="en-US" sz="20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body" idx="1"/>
          </p:nvPr>
        </p:nvSpPr>
        <p:spPr>
          <a:xfrm>
            <a:off x="228600" y="1295400"/>
            <a:ext cx="8610600" cy="5181600"/>
          </a:xfrm>
        </p:spPr>
        <p:txBody>
          <a:bodyPr/>
          <a:lstStyle/>
          <a:p>
            <a:pPr>
              <a:lnSpc>
                <a:spcPct val="25000"/>
              </a:lnSpc>
              <a:spcBef>
                <a:spcPct val="100000"/>
              </a:spcBef>
              <a:spcAft>
                <a:spcPts val="600"/>
              </a:spcAft>
              <a:buFont typeface="Wingdings 2" pitchFamily="18" charset="2"/>
              <a:buNone/>
            </a:pPr>
            <a:endParaRPr lang="en-US" sz="2800" smtClean="0">
              <a:ea typeface="Times New Roman" pitchFamily="18" charset="0"/>
              <a:cs typeface="Arial" charset="0"/>
            </a:endParaRPr>
          </a:p>
          <a:p>
            <a:pPr>
              <a:lnSpc>
                <a:spcPct val="25000"/>
              </a:lnSpc>
              <a:spcAft>
                <a:spcPts val="1200"/>
              </a:spcAft>
              <a:buClr>
                <a:srgbClr val="000000"/>
              </a:buClr>
              <a:buFont typeface="Wingdings 2" pitchFamily="18" charset="2"/>
              <a:buNone/>
            </a:pPr>
            <a:endParaRPr lang="en-US" sz="800" smtClean="0">
              <a:solidFill>
                <a:srgbClr val="000000"/>
              </a:solidFill>
              <a:ea typeface="Times New Roman" pitchFamily="18" charset="0"/>
              <a:cs typeface="Arial" charset="0"/>
            </a:endParaRPr>
          </a:p>
          <a:p>
            <a:r>
              <a:rPr lang="en-US" smtClean="0">
                <a:solidFill>
                  <a:srgbClr val="000000"/>
                </a:solidFill>
                <a:ea typeface="Times New Roman" pitchFamily="18" charset="0"/>
                <a:cs typeface="Arial" charset="0"/>
              </a:rPr>
              <a:t>What are the young person’s goals regarding their immigration status?</a:t>
            </a:r>
          </a:p>
          <a:p>
            <a:r>
              <a:rPr lang="en-US" smtClean="0">
                <a:solidFill>
                  <a:srgbClr val="000000"/>
                </a:solidFill>
                <a:ea typeface="Times New Roman" pitchFamily="18" charset="0"/>
                <a:cs typeface="Arial" charset="0"/>
              </a:rPr>
              <a:t>Legal issues?</a:t>
            </a:r>
          </a:p>
          <a:p>
            <a:r>
              <a:rPr lang="en-US" smtClean="0">
                <a:solidFill>
                  <a:srgbClr val="000000"/>
                </a:solidFill>
                <a:ea typeface="Times New Roman" pitchFamily="18" charset="0"/>
                <a:cs typeface="Arial" charset="0"/>
              </a:rPr>
              <a:t>What cultural connections does the youth have?</a:t>
            </a:r>
          </a:p>
          <a:p>
            <a:pPr>
              <a:buFont typeface="Wingdings 2" pitchFamily="18" charset="2"/>
              <a:buNone/>
            </a:pPr>
            <a:endParaRPr lang="en-US" smtClean="0">
              <a:solidFill>
                <a:srgbClr val="000000"/>
              </a:solidFill>
              <a:ea typeface="Times New Roman" pitchFamily="18" charset="0"/>
              <a:cs typeface="Arial" charset="0"/>
            </a:endParaRPr>
          </a:p>
          <a:p>
            <a:endParaRPr lang="en-US" smtClean="0">
              <a:solidFill>
                <a:srgbClr val="000000"/>
              </a:solidFill>
              <a:ea typeface="Times New Roman" pitchFamily="18" charset="0"/>
              <a:cs typeface="Arial" charset="0"/>
            </a:endParaRPr>
          </a:p>
          <a:p>
            <a:endParaRPr lang="en-US" u="sng" smtClean="0">
              <a:solidFill>
                <a:srgbClr val="000000"/>
              </a:solidFill>
              <a:ea typeface="Times New Roman" pitchFamily="18" charset="0"/>
              <a:cs typeface="Arial" charset="0"/>
            </a:endParaRPr>
          </a:p>
          <a:p>
            <a:endParaRPr lang="en-US" smtClean="0">
              <a:solidFill>
                <a:srgbClr val="000000"/>
              </a:solidFill>
              <a:ea typeface="Times New Roman" pitchFamily="18" charset="0"/>
              <a:cs typeface="Arial" charset="0"/>
            </a:endParaRPr>
          </a:p>
          <a:p>
            <a:endParaRPr lang="en-US" smtClean="0">
              <a:ea typeface="Times New Roman" pitchFamily="18" charset="0"/>
              <a:cs typeface="Arial" charset="0"/>
            </a:endParaRPr>
          </a:p>
          <a:p>
            <a:endParaRPr lang="en-US" smtClean="0">
              <a:ea typeface="Times New Roman" pitchFamily="18" charset="0"/>
              <a:cs typeface="Arial" charset="0"/>
            </a:endParaRPr>
          </a:p>
          <a:p>
            <a:endParaRPr lang="en-US" smtClean="0">
              <a:ea typeface="Times New Roman" pitchFamily="18" charset="0"/>
              <a:cs typeface="Arial" charset="0"/>
            </a:endParaRPr>
          </a:p>
        </p:txBody>
      </p:sp>
      <p:sp>
        <p:nvSpPr>
          <p:cNvPr id="94211" name="Rectangle 74"/>
          <p:cNvSpPr>
            <a:spLocks noGrp="1" noRot="1" noChangeArrowheads="1"/>
          </p:cNvSpPr>
          <p:nvPr>
            <p:ph type="title"/>
          </p:nvPr>
        </p:nvSpPr>
        <p:spPr bwMode="auto">
          <a:xfrm>
            <a:off x="0" y="0"/>
            <a:ext cx="9144000" cy="1250950"/>
          </a:xfrm>
          <a:solidFill>
            <a:srgbClr val="FFFF99"/>
          </a:solidFill>
          <a:ln>
            <a:solidFill>
              <a:schemeClr val="tx1"/>
            </a:solidFill>
            <a:miter lim="800000"/>
            <a:headEnd/>
            <a:tailEnd/>
          </a:ln>
        </p:spPr>
        <p:txBody>
          <a:bodyPr wrap="square" tIns="45720" bIns="45720" numCol="1" anchorCtr="0" compatLnSpc="1">
            <a:prstTxWarp prst="textNoShape">
              <a:avLst/>
            </a:prstTxWarp>
          </a:bodyPr>
          <a:lstStyle/>
          <a:p>
            <a:pPr algn="ctr">
              <a:defRPr/>
            </a:pPr>
            <a:r>
              <a:rPr lang="en-US" sz="4000" smtClean="0">
                <a:solidFill>
                  <a:srgbClr val="0066FF"/>
                </a:solidFill>
              </a:rPr>
              <a:t>Immigration: Things to Consider</a:t>
            </a:r>
          </a:p>
        </p:txBody>
      </p:sp>
      <p:sp>
        <p:nvSpPr>
          <p:cNvPr id="53251" name="Text Box 5"/>
          <p:cNvSpPr txBox="1">
            <a:spLocks noChangeArrowheads="1"/>
          </p:cNvSpPr>
          <p:nvPr/>
        </p:nvSpPr>
        <p:spPr bwMode="auto">
          <a:xfrm>
            <a:off x="0" y="6248400"/>
            <a:ext cx="9144000" cy="939800"/>
          </a:xfrm>
          <a:prstGeom prst="rect">
            <a:avLst/>
          </a:prstGeom>
          <a:solidFill>
            <a:srgbClr val="99CCFF"/>
          </a:solidFill>
          <a:ln w="9525">
            <a:solidFill>
              <a:schemeClr val="tx1"/>
            </a:solidFill>
            <a:miter lim="800000"/>
            <a:headEnd/>
            <a:tailEnd/>
          </a:ln>
        </p:spPr>
        <p:txBody>
          <a:bodyPr>
            <a:spAutoFit/>
          </a:bodyPr>
          <a:lstStyle/>
          <a:p>
            <a:pPr algn="ctr">
              <a:spcAft>
                <a:spcPts val="600"/>
              </a:spcAft>
              <a:buClr>
                <a:schemeClr val="accent1"/>
              </a:buClr>
              <a:buSzPct val="80000"/>
              <a:buFont typeface="Arial" charset="0"/>
              <a:buNone/>
            </a:pPr>
            <a:r>
              <a:rPr lang="en-US" sz="2000"/>
              <a:t>What resources and people will assist the youth in achieving these goals? </a:t>
            </a:r>
          </a:p>
          <a:p>
            <a:pPr>
              <a:spcBef>
                <a:spcPct val="50000"/>
              </a:spcBef>
            </a:pPr>
            <a:endParaRPr lang="en-US" sz="20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p:cNvSpPr>
          <p:nvPr>
            <p:ph type="title" idx="4294967295"/>
          </p:nvPr>
        </p:nvSpPr>
        <p:spPr>
          <a:xfrm>
            <a:off x="914400" y="1905000"/>
            <a:ext cx="8229600" cy="1143000"/>
          </a:xfrm>
        </p:spPr>
        <p:txBody>
          <a:bodyPr/>
          <a:lstStyle/>
          <a:p>
            <a:pPr eaLnBrk="1" fontAlgn="auto" hangingPunct="1">
              <a:spcAft>
                <a:spcPts val="0"/>
              </a:spcAft>
              <a:defRPr/>
            </a:pPr>
            <a:r>
              <a:rPr lang="en-US" kern="1200">
                <a:solidFill>
                  <a:schemeClr val="accent1">
                    <a:satMod val="150000"/>
                  </a:schemeClr>
                </a:solidFill>
              </a:rPr>
              <a:t>Transition Planning</a:t>
            </a:r>
          </a:p>
        </p:txBody>
      </p:sp>
      <p:pic>
        <p:nvPicPr>
          <p:cNvPr id="54274" name="Picture 14" descr="MP900439467[1]"/>
          <p:cNvPicPr>
            <a:picLocks noChangeAspect="1" noChangeArrowheads="1"/>
          </p:cNvPicPr>
          <p:nvPr/>
        </p:nvPicPr>
        <p:blipFill>
          <a:blip r:embed="rId3"/>
          <a:srcRect/>
          <a:stretch>
            <a:fillRect/>
          </a:stretch>
        </p:blipFill>
        <p:spPr bwMode="auto">
          <a:xfrm>
            <a:off x="0" y="914400"/>
            <a:ext cx="9144000" cy="5964238"/>
          </a:xfrm>
          <a:prstGeom prst="rect">
            <a:avLst/>
          </a:prstGeom>
          <a:noFill/>
          <a:ln w="9525">
            <a:noFill/>
            <a:miter lim="800000"/>
            <a:headEnd/>
            <a:tailEnd/>
          </a:ln>
        </p:spPr>
      </p:pic>
      <p:sp>
        <p:nvSpPr>
          <p:cNvPr id="54275" name="Text Box 21"/>
          <p:cNvSpPr txBox="1">
            <a:spLocks noChangeArrowheads="1"/>
          </p:cNvSpPr>
          <p:nvPr/>
        </p:nvSpPr>
        <p:spPr bwMode="auto">
          <a:xfrm>
            <a:off x="0" y="0"/>
            <a:ext cx="9144000" cy="963613"/>
          </a:xfrm>
          <a:prstGeom prst="rect">
            <a:avLst/>
          </a:prstGeom>
          <a:solidFill>
            <a:srgbClr val="FFFF99"/>
          </a:solidFill>
          <a:ln w="9525">
            <a:solidFill>
              <a:schemeClr val="tx1"/>
            </a:solidFill>
            <a:miter lim="800000"/>
            <a:headEnd/>
            <a:tailEnd/>
          </a:ln>
        </p:spPr>
        <p:txBody>
          <a:bodyPr>
            <a:spAutoFit/>
          </a:bodyPr>
          <a:lstStyle/>
          <a:p>
            <a:pPr algn="ctr">
              <a:spcBef>
                <a:spcPct val="10000"/>
              </a:spcBef>
            </a:pPr>
            <a:endParaRPr lang="en-US" sz="800" b="1"/>
          </a:p>
          <a:p>
            <a:pPr algn="ctr">
              <a:spcBef>
                <a:spcPct val="10000"/>
              </a:spcBef>
            </a:pPr>
            <a:r>
              <a:rPr lang="en-US" sz="3600" b="1"/>
              <a:t>Transition Planning Tips</a:t>
            </a:r>
          </a:p>
          <a:p>
            <a:pPr algn="ctr">
              <a:spcBef>
                <a:spcPct val="10000"/>
              </a:spcBef>
            </a:pPr>
            <a:endParaRPr lang="en-US" sz="800" b="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p:cNvSpPr>
          <p:nvPr>
            <p:ph idx="4294967295"/>
          </p:nvPr>
        </p:nvSpPr>
        <p:spPr>
          <a:xfrm>
            <a:off x="228600" y="1524000"/>
            <a:ext cx="8534400" cy="5105400"/>
          </a:xfrm>
        </p:spPr>
        <p:txBody>
          <a:bodyPr/>
          <a:lstStyle/>
          <a:p>
            <a:pPr eaLnBrk="1" hangingPunct="1"/>
            <a:r>
              <a:rPr lang="en-US" smtClean="0"/>
              <a:t>Extension of Foster Care Services and scholarships which the youth may be eligible for should be explained to the youth</a:t>
            </a:r>
          </a:p>
          <a:p>
            <a:pPr eaLnBrk="1" hangingPunct="1">
              <a:buFont typeface="Wingdings 2" pitchFamily="18" charset="2"/>
              <a:buNone/>
            </a:pPr>
            <a:endParaRPr lang="en-US" sz="1000" smtClean="0"/>
          </a:p>
          <a:p>
            <a:pPr eaLnBrk="1" hangingPunct="1"/>
            <a:r>
              <a:rPr lang="en-US" smtClean="0"/>
              <a:t>Youth should know that they if they age out of care and refuse Extension of Foster Care Services, </a:t>
            </a:r>
            <a:r>
              <a:rPr lang="en-US" u="sng" smtClean="0"/>
              <a:t>they can return</a:t>
            </a:r>
            <a:r>
              <a:rPr lang="en-US" smtClean="0"/>
              <a:t> to a regional DCS office to request those</a:t>
            </a:r>
            <a:r>
              <a:rPr lang="en-US" smtClean="0">
                <a:solidFill>
                  <a:srgbClr val="000000"/>
                </a:solidFill>
              </a:rPr>
              <a:t> services before age 21 and may still be eligible.</a:t>
            </a:r>
          </a:p>
        </p:txBody>
      </p:sp>
      <p:sp>
        <p:nvSpPr>
          <p:cNvPr id="56322" name="Rectangle 74"/>
          <p:cNvSpPr>
            <a:spLocks noRot="1" noChangeArrowheads="1"/>
          </p:cNvSpPr>
          <p:nvPr/>
        </p:nvSpPr>
        <p:spPr bwMode="auto">
          <a:xfrm>
            <a:off x="0" y="0"/>
            <a:ext cx="9144000" cy="1066800"/>
          </a:xfrm>
          <a:prstGeom prst="rect">
            <a:avLst/>
          </a:prstGeom>
          <a:solidFill>
            <a:srgbClr val="FFFF99"/>
          </a:solidFill>
          <a:ln w="9525">
            <a:solidFill>
              <a:schemeClr val="tx1"/>
            </a:solidFill>
            <a:miter lim="800000"/>
            <a:headEnd/>
            <a:tailEnd/>
          </a:ln>
        </p:spPr>
        <p:txBody>
          <a:bodyPr anchor="ctr"/>
          <a:lstStyle/>
          <a:p>
            <a:pPr algn="ctr" eaLnBrk="0" hangingPunct="0"/>
            <a:r>
              <a:rPr lang="en-US" sz="3600" b="1"/>
              <a:t>Transition Planning Tips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3"/>
          <p:cNvSpPr>
            <a:spLocks noGrp="1" noRot="1" noChangeArrowheads="1"/>
          </p:cNvSpPr>
          <p:nvPr>
            <p:ph idx="4294967295"/>
          </p:nvPr>
        </p:nvSpPr>
        <p:spPr>
          <a:xfrm>
            <a:off x="228600" y="1295400"/>
            <a:ext cx="8610600" cy="5029200"/>
          </a:xfrm>
        </p:spPr>
        <p:txBody>
          <a:bodyPr/>
          <a:lstStyle/>
          <a:p>
            <a:pPr eaLnBrk="1" hangingPunct="1">
              <a:spcBef>
                <a:spcPct val="10000"/>
              </a:spcBef>
              <a:spcAft>
                <a:spcPct val="20000"/>
              </a:spcAft>
            </a:pPr>
            <a:r>
              <a:rPr lang="en-US" sz="2800" smtClean="0">
                <a:solidFill>
                  <a:srgbClr val="000000"/>
                </a:solidFill>
              </a:rPr>
              <a:t>DCS offers Voluntary </a:t>
            </a:r>
            <a:r>
              <a:rPr lang="en-US" sz="2800" smtClean="0"/>
              <a:t>Extension of Foster Care Services for youth 18-21</a:t>
            </a:r>
          </a:p>
          <a:p>
            <a:pPr eaLnBrk="1" hangingPunct="1">
              <a:spcBef>
                <a:spcPct val="10000"/>
              </a:spcBef>
              <a:spcAft>
                <a:spcPct val="20000"/>
              </a:spcAft>
            </a:pPr>
            <a:r>
              <a:rPr lang="en-US" sz="2800" smtClean="0">
                <a:solidFill>
                  <a:srgbClr val="000000"/>
                </a:solidFill>
              </a:rPr>
              <a:t>Educational and Training Voucher (ETV): up to $2500/semester, $5000/year</a:t>
            </a:r>
          </a:p>
          <a:p>
            <a:pPr eaLnBrk="1" hangingPunct="1">
              <a:spcBef>
                <a:spcPct val="10000"/>
              </a:spcBef>
              <a:spcAft>
                <a:spcPct val="20000"/>
              </a:spcAft>
            </a:pPr>
            <a:r>
              <a:rPr lang="en-US" sz="2800" smtClean="0">
                <a:solidFill>
                  <a:srgbClr val="000000"/>
                </a:solidFill>
              </a:rPr>
              <a:t>Independent Living </a:t>
            </a:r>
            <a:r>
              <a:rPr lang="en-US" sz="2800" smtClean="0"/>
              <a:t>Allowance or placement support</a:t>
            </a:r>
          </a:p>
          <a:p>
            <a:pPr eaLnBrk="1" hangingPunct="1">
              <a:spcBef>
                <a:spcPct val="10000"/>
              </a:spcBef>
              <a:spcAft>
                <a:spcPct val="20000"/>
              </a:spcAft>
            </a:pPr>
            <a:r>
              <a:rPr lang="en-US" sz="2800" smtClean="0"/>
              <a:t>DCS Case Management &amp; Court oversight</a:t>
            </a:r>
          </a:p>
          <a:p>
            <a:pPr eaLnBrk="1" hangingPunct="1">
              <a:spcBef>
                <a:spcPct val="10000"/>
              </a:spcBef>
              <a:spcAft>
                <a:spcPct val="20000"/>
              </a:spcAft>
            </a:pPr>
            <a:r>
              <a:rPr lang="en-US" sz="2800" smtClean="0">
                <a:solidFill>
                  <a:srgbClr val="000000"/>
                </a:solidFill>
              </a:rPr>
              <a:t>IL Wrap Services</a:t>
            </a:r>
          </a:p>
          <a:p>
            <a:pPr eaLnBrk="1" hangingPunct="1">
              <a:spcBef>
                <a:spcPct val="10000"/>
              </a:spcBef>
              <a:spcAft>
                <a:spcPct val="20000"/>
              </a:spcAft>
            </a:pPr>
            <a:r>
              <a:rPr lang="en-US" sz="2800" smtClean="0">
                <a:solidFill>
                  <a:srgbClr val="000000"/>
                </a:solidFill>
              </a:rPr>
              <a:t>Life Skills Instruction</a:t>
            </a:r>
          </a:p>
          <a:p>
            <a:pPr>
              <a:buFont typeface="Wingdings 2" pitchFamily="18" charset="2"/>
              <a:buNone/>
            </a:pPr>
            <a:r>
              <a:rPr lang="en-US" sz="2000" i="1" smtClean="0"/>
              <a:t>The services a youth receives will depend on what they qualify for &amp; need</a:t>
            </a:r>
            <a:endParaRPr lang="en-US" sz="2800" smtClean="0">
              <a:solidFill>
                <a:srgbClr val="000000"/>
              </a:solidFill>
            </a:endParaRPr>
          </a:p>
          <a:p>
            <a:pPr eaLnBrk="1" hangingPunct="1">
              <a:spcBef>
                <a:spcPct val="10000"/>
              </a:spcBef>
              <a:spcAft>
                <a:spcPct val="20000"/>
              </a:spcAft>
            </a:pPr>
            <a:endParaRPr lang="en-US" sz="2800" smtClean="0">
              <a:solidFill>
                <a:srgbClr val="000000"/>
              </a:solidFill>
            </a:endParaRPr>
          </a:p>
        </p:txBody>
      </p:sp>
      <p:sp>
        <p:nvSpPr>
          <p:cNvPr id="58370" name="Rectangle 74"/>
          <p:cNvSpPr>
            <a:spLocks noRot="1" noChangeArrowheads="1"/>
          </p:cNvSpPr>
          <p:nvPr/>
        </p:nvSpPr>
        <p:spPr bwMode="auto">
          <a:xfrm>
            <a:off x="0" y="0"/>
            <a:ext cx="9144000" cy="1066800"/>
          </a:xfrm>
          <a:prstGeom prst="rect">
            <a:avLst/>
          </a:prstGeom>
          <a:solidFill>
            <a:srgbClr val="FFFF99"/>
          </a:solidFill>
          <a:ln w="9525">
            <a:solidFill>
              <a:schemeClr val="tx1"/>
            </a:solidFill>
            <a:miter lim="800000"/>
            <a:headEnd/>
            <a:tailEnd/>
          </a:ln>
        </p:spPr>
        <p:txBody>
          <a:bodyPr anchor="ctr"/>
          <a:lstStyle/>
          <a:p>
            <a:pPr algn="ctr" eaLnBrk="0" hangingPunct="0"/>
            <a:r>
              <a:rPr lang="en-US" b="1"/>
              <a:t>Services for Young Adults 18-21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p:cNvSpPr>
          <p:nvPr>
            <p:ph type="body" idx="1"/>
          </p:nvPr>
        </p:nvSpPr>
        <p:spPr/>
        <p:txBody>
          <a:bodyPr/>
          <a:lstStyle/>
          <a:p>
            <a:pPr eaLnBrk="1" hangingPunct="1">
              <a:buFont typeface="Arial" charset="0"/>
              <a:buNone/>
            </a:pPr>
            <a:r>
              <a:rPr lang="en-US" smtClean="0">
                <a:solidFill>
                  <a:srgbClr val="000000"/>
                </a:solidFill>
                <a:cs typeface="Arial" charset="0"/>
              </a:rPr>
              <a:t>“I went into foster care at 12.  I was very used to things being structured.  When I got out at 18 I was very scared because I didn’t have as many people I could count on, and it was scary going out into the world for the first time by yourself.”</a:t>
            </a:r>
          </a:p>
          <a:p>
            <a:pPr algn="r" eaLnBrk="1" hangingPunct="1">
              <a:buFont typeface="Arial" charset="0"/>
              <a:buNone/>
            </a:pPr>
            <a:r>
              <a:rPr lang="en-US" smtClean="0">
                <a:solidFill>
                  <a:srgbClr val="000000"/>
                </a:solidFill>
                <a:cs typeface="Arial" charset="0"/>
              </a:rPr>
              <a:t>--Brittany, age 23</a:t>
            </a:r>
          </a:p>
          <a:p>
            <a:pPr eaLnBrk="1" hangingPunct="1"/>
            <a:endParaRPr lang="en-US" smtClean="0"/>
          </a:p>
          <a:p>
            <a:pPr>
              <a:buFont typeface="Wingdings 2" pitchFamily="18" charset="2"/>
              <a:buNone/>
            </a:pPr>
            <a:endParaRPr lang="en-US" smtClean="0"/>
          </a:p>
        </p:txBody>
      </p:sp>
      <p:sp>
        <p:nvSpPr>
          <p:cNvPr id="22530" name="Rectangle 74"/>
          <p:cNvSpPr>
            <a:spLocks noRot="1" noChangeArrowheads="1"/>
          </p:cNvSpPr>
          <p:nvPr/>
        </p:nvSpPr>
        <p:spPr bwMode="auto">
          <a:xfrm>
            <a:off x="0" y="0"/>
            <a:ext cx="9144000" cy="1066800"/>
          </a:xfrm>
          <a:prstGeom prst="rect">
            <a:avLst/>
          </a:prstGeom>
          <a:solidFill>
            <a:srgbClr val="FFFF99"/>
          </a:solidFill>
          <a:ln w="9525">
            <a:solidFill>
              <a:schemeClr val="tx1"/>
            </a:solidFill>
            <a:miter lim="800000"/>
            <a:headEnd/>
            <a:tailEnd/>
          </a:ln>
        </p:spPr>
        <p:txBody>
          <a:bodyPr anchor="ctr"/>
          <a:lstStyle/>
          <a:p>
            <a:pPr algn="ctr" eaLnBrk="0" hangingPunct="0"/>
            <a:r>
              <a:rPr lang="en-US" sz="3600" b="1"/>
              <a:t>Youth Voices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p:cNvSpPr>
          <p:nvPr>
            <p:ph type="body" idx="1"/>
          </p:nvPr>
        </p:nvSpPr>
        <p:spPr>
          <a:xfrm>
            <a:off x="457200" y="1447800"/>
            <a:ext cx="8229600" cy="4724400"/>
          </a:xfrm>
        </p:spPr>
        <p:txBody>
          <a:bodyPr/>
          <a:lstStyle/>
          <a:p>
            <a:pPr>
              <a:spcAft>
                <a:spcPct val="40000"/>
              </a:spcAft>
            </a:pPr>
            <a:r>
              <a:rPr lang="en-US" sz="2800" smtClean="0"/>
              <a:t>Young people who are not eligible for DCS Extension of Foster Care Services (or who don’t choose services through DCS) may be eligible for: </a:t>
            </a:r>
          </a:p>
          <a:p>
            <a:pPr>
              <a:spcAft>
                <a:spcPct val="40000"/>
              </a:spcAft>
            </a:pPr>
            <a:r>
              <a:rPr lang="en-US" sz="2800" smtClean="0"/>
              <a:t>Youth Villages’ Transitional Living Program</a:t>
            </a:r>
          </a:p>
          <a:p>
            <a:pPr>
              <a:spcAft>
                <a:spcPct val="40000"/>
              </a:spcAft>
            </a:pPr>
            <a:r>
              <a:rPr lang="en-US" sz="2800" smtClean="0"/>
              <a:t>Jim Casey Foundation Resource Centers</a:t>
            </a:r>
          </a:p>
          <a:p>
            <a:pPr>
              <a:spcAft>
                <a:spcPct val="40000"/>
              </a:spcAft>
            </a:pPr>
            <a:r>
              <a:rPr lang="en-US" sz="2800" smtClean="0"/>
              <a:t>Adult services that can help them achieve their goals (Career Centers, Human Services, etc.)</a:t>
            </a:r>
          </a:p>
        </p:txBody>
      </p:sp>
      <p:sp>
        <p:nvSpPr>
          <p:cNvPr id="79876" name="Rectangle 74"/>
          <p:cNvSpPr>
            <a:spLocks noGrp="1" noRot="1" noChangeArrowheads="1"/>
          </p:cNvSpPr>
          <p:nvPr>
            <p:ph type="title"/>
          </p:nvPr>
        </p:nvSpPr>
        <p:spPr bwMode="auto">
          <a:xfrm>
            <a:off x="0" y="0"/>
            <a:ext cx="9144000" cy="1250950"/>
          </a:xfrm>
          <a:solidFill>
            <a:srgbClr val="FFFF99"/>
          </a:solidFill>
          <a:ln>
            <a:solidFill>
              <a:schemeClr val="tx1"/>
            </a:solidFill>
            <a:miter lim="800000"/>
            <a:headEnd/>
            <a:tailEnd/>
          </a:ln>
        </p:spPr>
        <p:txBody>
          <a:bodyPr wrap="square" tIns="45720" bIns="45720" numCol="1" anchorCtr="0" compatLnSpc="1">
            <a:prstTxWarp prst="textNoShape">
              <a:avLst/>
            </a:prstTxWarp>
          </a:bodyPr>
          <a:lstStyle/>
          <a:p>
            <a:pPr algn="ctr">
              <a:defRPr/>
            </a:pPr>
            <a:r>
              <a:rPr lang="en-US" sz="3200" smtClean="0">
                <a:solidFill>
                  <a:schemeClr val="tx1"/>
                </a:solidFill>
              </a:rPr>
              <a:t>Other Services for Young Adults 18-21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Grp="1" noRot="1" noChangeArrowheads="1"/>
          </p:cNvSpPr>
          <p:nvPr>
            <p:ph idx="4294967295"/>
          </p:nvPr>
        </p:nvSpPr>
        <p:spPr>
          <a:xfrm>
            <a:off x="381000" y="1143000"/>
            <a:ext cx="8229600" cy="5029200"/>
          </a:xfrm>
        </p:spPr>
        <p:txBody>
          <a:bodyPr/>
          <a:lstStyle/>
          <a:p>
            <a:pPr eaLnBrk="1" hangingPunct="1">
              <a:spcBef>
                <a:spcPct val="10000"/>
              </a:spcBef>
              <a:spcAft>
                <a:spcPct val="20000"/>
              </a:spcAft>
            </a:pPr>
            <a:r>
              <a:rPr lang="en-US" sz="2800" smtClean="0">
                <a:solidFill>
                  <a:srgbClr val="000000"/>
                </a:solidFill>
              </a:rPr>
              <a:t>Young people must be finishing high school, a GED or be enrolled in an educational program (or be unable to do so due to a serious special need.)</a:t>
            </a:r>
          </a:p>
          <a:p>
            <a:pPr eaLnBrk="1" hangingPunct="1">
              <a:spcBef>
                <a:spcPct val="10000"/>
              </a:spcBef>
              <a:spcAft>
                <a:spcPct val="20000"/>
              </a:spcAft>
            </a:pPr>
            <a:r>
              <a:rPr lang="en-US" sz="2800" smtClean="0">
                <a:solidFill>
                  <a:srgbClr val="000000"/>
                </a:solidFill>
              </a:rPr>
              <a:t>Young people must sign a Rights and Responsibilities Agreement.</a:t>
            </a:r>
          </a:p>
          <a:p>
            <a:pPr eaLnBrk="1" hangingPunct="1">
              <a:spcBef>
                <a:spcPct val="10000"/>
              </a:spcBef>
              <a:spcAft>
                <a:spcPct val="20000"/>
              </a:spcAft>
            </a:pPr>
            <a:r>
              <a:rPr lang="en-US" sz="2800" smtClean="0">
                <a:solidFill>
                  <a:srgbClr val="000000"/>
                </a:solidFill>
              </a:rPr>
              <a:t>Youth who turn 18 in a Youth Development Center are not eligible.</a:t>
            </a:r>
          </a:p>
          <a:p>
            <a:pPr eaLnBrk="1" hangingPunct="1">
              <a:spcBef>
                <a:spcPct val="10000"/>
              </a:spcBef>
              <a:spcAft>
                <a:spcPct val="20000"/>
              </a:spcAft>
            </a:pPr>
            <a:r>
              <a:rPr lang="en-US" sz="2800" smtClean="0">
                <a:solidFill>
                  <a:srgbClr val="000000"/>
                </a:solidFill>
              </a:rPr>
              <a:t>Must be a U.S. citizen</a:t>
            </a:r>
          </a:p>
          <a:p>
            <a:pPr eaLnBrk="1" hangingPunct="1">
              <a:spcBef>
                <a:spcPct val="10000"/>
              </a:spcBef>
              <a:spcAft>
                <a:spcPct val="20000"/>
              </a:spcAft>
            </a:pPr>
            <a:r>
              <a:rPr lang="en-US" sz="2800" smtClean="0">
                <a:solidFill>
                  <a:srgbClr val="000000"/>
                </a:solidFill>
              </a:rPr>
              <a:t>Other requirements regarding grades, assets, criminal activity, residence, etc.</a:t>
            </a:r>
          </a:p>
        </p:txBody>
      </p:sp>
      <p:sp>
        <p:nvSpPr>
          <p:cNvPr id="61442" name="Rectangle 74"/>
          <p:cNvSpPr>
            <a:spLocks noRot="1" noChangeArrowheads="1"/>
          </p:cNvSpPr>
          <p:nvPr/>
        </p:nvSpPr>
        <p:spPr bwMode="auto">
          <a:xfrm>
            <a:off x="0" y="0"/>
            <a:ext cx="9144000" cy="1066800"/>
          </a:xfrm>
          <a:prstGeom prst="rect">
            <a:avLst/>
          </a:prstGeom>
          <a:solidFill>
            <a:srgbClr val="FFFF99"/>
          </a:solidFill>
          <a:ln w="9525">
            <a:solidFill>
              <a:schemeClr val="tx1"/>
            </a:solidFill>
            <a:miter lim="800000"/>
            <a:headEnd/>
            <a:tailEnd/>
          </a:ln>
        </p:spPr>
        <p:txBody>
          <a:bodyPr anchor="ctr"/>
          <a:lstStyle/>
          <a:p>
            <a:pPr algn="ctr" eaLnBrk="0" hangingPunct="0"/>
            <a:r>
              <a:rPr lang="en-US" b="1"/>
              <a:t>Eligibility for Services for Young Adults 18-21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a:spLocks noGrp="1"/>
          </p:cNvSpPr>
          <p:nvPr>
            <p:ph type="subTitle" idx="4294967295"/>
          </p:nvPr>
        </p:nvSpPr>
        <p:spPr>
          <a:xfrm>
            <a:off x="381000" y="3733800"/>
            <a:ext cx="8077200" cy="1066800"/>
          </a:xfrm>
        </p:spPr>
        <p:txBody>
          <a:bodyPr lIns="118872" tIns="0" rIns="45720" bIns="0" anchor="b"/>
          <a:lstStyle/>
          <a:p>
            <a:pPr marL="0" indent="0" algn="ctr" eaLnBrk="1" hangingPunct="1">
              <a:buFont typeface="Arial" charset="0"/>
              <a:buNone/>
            </a:pPr>
            <a:r>
              <a:rPr lang="en-US" sz="3600" smtClean="0"/>
              <a:t>Who is responsible for what?</a:t>
            </a:r>
          </a:p>
        </p:txBody>
      </p:sp>
      <p:pic>
        <p:nvPicPr>
          <p:cNvPr id="63490" name="Picture 8" descr="MP900401964[1]"/>
          <p:cNvPicPr>
            <a:picLocks noChangeAspect="1" noChangeArrowheads="1"/>
          </p:cNvPicPr>
          <p:nvPr/>
        </p:nvPicPr>
        <p:blipFill>
          <a:blip r:embed="rId3"/>
          <a:srcRect/>
          <a:stretch>
            <a:fillRect/>
          </a:stretch>
        </p:blipFill>
        <p:spPr bwMode="auto">
          <a:xfrm>
            <a:off x="0" y="382588"/>
            <a:ext cx="9144000" cy="6091237"/>
          </a:xfrm>
          <a:prstGeom prst="rect">
            <a:avLst/>
          </a:prstGeom>
          <a:noFill/>
          <a:ln w="9525">
            <a:noFill/>
            <a:miter lim="800000"/>
            <a:headEnd/>
            <a:tailEnd/>
          </a:ln>
        </p:spPr>
      </p:pic>
      <p:sp>
        <p:nvSpPr>
          <p:cNvPr id="63491" name="Text Box 21"/>
          <p:cNvSpPr txBox="1">
            <a:spLocks noChangeArrowheads="1"/>
          </p:cNvSpPr>
          <p:nvPr/>
        </p:nvSpPr>
        <p:spPr bwMode="auto">
          <a:xfrm>
            <a:off x="0" y="6146800"/>
            <a:ext cx="9144000" cy="711200"/>
          </a:xfrm>
          <a:prstGeom prst="rect">
            <a:avLst/>
          </a:prstGeom>
          <a:solidFill>
            <a:srgbClr val="FFFF99"/>
          </a:solidFill>
          <a:ln w="9525">
            <a:solidFill>
              <a:schemeClr val="tx1"/>
            </a:solidFill>
            <a:miter lim="800000"/>
            <a:headEnd/>
            <a:tailEnd/>
          </a:ln>
        </p:spPr>
        <p:txBody>
          <a:bodyPr>
            <a:spAutoFit/>
          </a:bodyPr>
          <a:lstStyle/>
          <a:p>
            <a:pPr algn="ctr">
              <a:spcBef>
                <a:spcPct val="10000"/>
              </a:spcBef>
            </a:pPr>
            <a:r>
              <a:rPr lang="en-US" sz="4000" b="1"/>
              <a:t>Roles &amp; Responsibilities</a:t>
            </a:r>
          </a:p>
        </p:txBody>
      </p:sp>
      <p:sp>
        <p:nvSpPr>
          <p:cNvPr id="63492" name="Text Box 21"/>
          <p:cNvSpPr txBox="1">
            <a:spLocks noChangeArrowheads="1"/>
          </p:cNvSpPr>
          <p:nvPr/>
        </p:nvSpPr>
        <p:spPr bwMode="auto">
          <a:xfrm>
            <a:off x="0" y="0"/>
            <a:ext cx="9144000" cy="711200"/>
          </a:xfrm>
          <a:prstGeom prst="rect">
            <a:avLst/>
          </a:prstGeom>
          <a:solidFill>
            <a:srgbClr val="FFFF99"/>
          </a:solidFill>
          <a:ln w="9525">
            <a:solidFill>
              <a:schemeClr val="tx1"/>
            </a:solidFill>
            <a:miter lim="800000"/>
            <a:headEnd/>
            <a:tailEnd/>
          </a:ln>
        </p:spPr>
        <p:txBody>
          <a:bodyPr>
            <a:spAutoFit/>
          </a:bodyPr>
          <a:lstStyle/>
          <a:p>
            <a:pPr algn="ctr">
              <a:spcBef>
                <a:spcPct val="10000"/>
              </a:spcBef>
            </a:pPr>
            <a:r>
              <a:rPr lang="en-US" sz="4000" b="1"/>
              <a:t>Independent Living</a:t>
            </a:r>
            <a:endParaRPr lang="en-US" sz="4000" b="1">
              <a:solidFill>
                <a:schemeClr val="accent2"/>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ontent Placeholder 2"/>
          <p:cNvSpPr>
            <a:spLocks noGrp="1"/>
          </p:cNvSpPr>
          <p:nvPr>
            <p:ph idx="4294967295"/>
          </p:nvPr>
        </p:nvSpPr>
        <p:spPr>
          <a:xfrm>
            <a:off x="228600" y="1600200"/>
            <a:ext cx="8686800" cy="4724400"/>
          </a:xfrm>
        </p:spPr>
        <p:txBody>
          <a:bodyPr/>
          <a:lstStyle/>
          <a:p>
            <a:pPr eaLnBrk="1" hangingPunct="1">
              <a:lnSpc>
                <a:spcPct val="80000"/>
              </a:lnSpc>
              <a:spcAft>
                <a:spcPts val="1200"/>
              </a:spcAft>
              <a:buFontTx/>
              <a:buChar char="•"/>
            </a:pPr>
            <a:r>
              <a:rPr lang="en-US" sz="2800" smtClean="0">
                <a:solidFill>
                  <a:srgbClr val="000000"/>
                </a:solidFill>
              </a:rPr>
              <a:t>Coordinate with the Regional IL Specialist</a:t>
            </a:r>
          </a:p>
          <a:p>
            <a:pPr eaLnBrk="1" hangingPunct="1">
              <a:lnSpc>
                <a:spcPct val="80000"/>
              </a:lnSpc>
              <a:spcAft>
                <a:spcPts val="1200"/>
              </a:spcAft>
              <a:buFontTx/>
              <a:buChar char="•"/>
            </a:pPr>
            <a:r>
              <a:rPr lang="en-US" sz="2800" smtClean="0">
                <a:solidFill>
                  <a:srgbClr val="000000"/>
                </a:solidFill>
              </a:rPr>
              <a:t>Administer Life Skills Assessment annually</a:t>
            </a:r>
          </a:p>
          <a:p>
            <a:pPr eaLnBrk="1" hangingPunct="1">
              <a:lnSpc>
                <a:spcPct val="80000"/>
              </a:lnSpc>
              <a:spcAft>
                <a:spcPts val="1200"/>
              </a:spcAft>
              <a:buFontTx/>
              <a:buChar char="•"/>
            </a:pPr>
            <a:r>
              <a:rPr lang="en-US" sz="2800" smtClean="0">
                <a:solidFill>
                  <a:srgbClr val="000000"/>
                </a:solidFill>
              </a:rPr>
              <a:t>Hold regular CFTMs to review progress and needs </a:t>
            </a:r>
          </a:p>
          <a:p>
            <a:pPr eaLnBrk="1" hangingPunct="1">
              <a:lnSpc>
                <a:spcPct val="80000"/>
              </a:lnSpc>
              <a:spcAft>
                <a:spcPts val="1200"/>
              </a:spcAft>
              <a:buFontTx/>
              <a:buChar char="•"/>
            </a:pPr>
            <a:r>
              <a:rPr lang="en-US" sz="2800" smtClean="0">
                <a:solidFill>
                  <a:srgbClr val="000000"/>
                </a:solidFill>
              </a:rPr>
              <a:t>Identify resources and action steps to assist youth in meeting IL and Transition Plan goals</a:t>
            </a:r>
          </a:p>
          <a:p>
            <a:pPr eaLnBrk="1" hangingPunct="1">
              <a:lnSpc>
                <a:spcPct val="80000"/>
              </a:lnSpc>
              <a:spcAft>
                <a:spcPts val="1200"/>
              </a:spcAft>
              <a:buFontTx/>
              <a:buChar char="•"/>
            </a:pPr>
            <a:r>
              <a:rPr lang="en-US" sz="2800" smtClean="0">
                <a:solidFill>
                  <a:srgbClr val="000000"/>
                </a:solidFill>
              </a:rPr>
              <a:t>Refer youth needing special assistance to IL staff</a:t>
            </a:r>
          </a:p>
          <a:p>
            <a:pPr eaLnBrk="1" hangingPunct="1">
              <a:lnSpc>
                <a:spcPct val="80000"/>
              </a:lnSpc>
              <a:spcAft>
                <a:spcPts val="1200"/>
              </a:spcAft>
              <a:buFontTx/>
              <a:buChar char="•"/>
            </a:pPr>
            <a:r>
              <a:rPr lang="en-US" sz="2800" smtClean="0">
                <a:solidFill>
                  <a:srgbClr val="000000"/>
                </a:solidFill>
              </a:rPr>
              <a:t>Make referrals for IL Wrap Services </a:t>
            </a:r>
          </a:p>
          <a:p>
            <a:pPr eaLnBrk="1" hangingPunct="1">
              <a:lnSpc>
                <a:spcPct val="80000"/>
              </a:lnSpc>
              <a:spcAft>
                <a:spcPts val="1200"/>
              </a:spcAft>
              <a:buFontTx/>
              <a:buChar char="•"/>
            </a:pPr>
            <a:r>
              <a:rPr lang="en-US" sz="2800" smtClean="0">
                <a:solidFill>
                  <a:srgbClr val="000000"/>
                </a:solidFill>
              </a:rPr>
              <a:t>Assist young people with TennCare reapplication</a:t>
            </a:r>
          </a:p>
          <a:p>
            <a:pPr eaLnBrk="1" hangingPunct="1">
              <a:lnSpc>
                <a:spcPct val="80000"/>
              </a:lnSpc>
              <a:spcAft>
                <a:spcPts val="1200"/>
              </a:spcAft>
              <a:buFontTx/>
              <a:buChar char="•"/>
            </a:pPr>
            <a:r>
              <a:rPr lang="en-US" sz="2800" smtClean="0">
                <a:solidFill>
                  <a:srgbClr val="000000"/>
                </a:solidFill>
              </a:rPr>
              <a:t>Complete transfer of Essential Documents</a:t>
            </a:r>
          </a:p>
          <a:p>
            <a:pPr eaLnBrk="1" hangingPunct="1">
              <a:lnSpc>
                <a:spcPct val="80000"/>
              </a:lnSpc>
              <a:spcAft>
                <a:spcPts val="1200"/>
              </a:spcAft>
              <a:buFont typeface="Arial" charset="0"/>
              <a:buNone/>
            </a:pPr>
            <a:endParaRPr lang="en-US" sz="2800" smtClean="0">
              <a:solidFill>
                <a:srgbClr val="000000"/>
              </a:solidFill>
            </a:endParaRPr>
          </a:p>
          <a:p>
            <a:pPr eaLnBrk="1" hangingPunct="1">
              <a:lnSpc>
                <a:spcPct val="80000"/>
              </a:lnSpc>
              <a:buFont typeface="Arial" charset="0"/>
              <a:buChar char="►"/>
            </a:pPr>
            <a:endParaRPr lang="en-US" sz="2800" smtClean="0"/>
          </a:p>
        </p:txBody>
      </p:sp>
      <p:sp>
        <p:nvSpPr>
          <p:cNvPr id="65538" name="Rectangle 74"/>
          <p:cNvSpPr>
            <a:spLocks noRot="1" noChangeArrowheads="1"/>
          </p:cNvSpPr>
          <p:nvPr/>
        </p:nvSpPr>
        <p:spPr bwMode="auto">
          <a:xfrm>
            <a:off x="0" y="0"/>
            <a:ext cx="9144000" cy="1219200"/>
          </a:xfrm>
          <a:prstGeom prst="rect">
            <a:avLst/>
          </a:prstGeom>
          <a:solidFill>
            <a:srgbClr val="FFFF99"/>
          </a:solidFill>
          <a:ln w="9525">
            <a:solidFill>
              <a:schemeClr val="tx1"/>
            </a:solidFill>
            <a:miter lim="800000"/>
            <a:headEnd/>
            <a:tailEnd/>
          </a:ln>
        </p:spPr>
        <p:txBody>
          <a:bodyPr anchor="ctr"/>
          <a:lstStyle/>
          <a:p>
            <a:pPr algn="ctr" eaLnBrk="0" hangingPunct="0"/>
            <a:r>
              <a:rPr lang="en-US" sz="3600" b="1"/>
              <a:t>Key Responsibilities:</a:t>
            </a:r>
          </a:p>
          <a:p>
            <a:pPr algn="ctr" eaLnBrk="0" hangingPunct="0"/>
            <a:r>
              <a:rPr lang="en-US" sz="3600" b="1"/>
              <a:t> Family Service Worker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p:cNvSpPr>
          <p:nvPr>
            <p:ph idx="4294967295"/>
          </p:nvPr>
        </p:nvSpPr>
        <p:spPr>
          <a:xfrm>
            <a:off x="228600" y="1066800"/>
            <a:ext cx="8686800" cy="5638800"/>
          </a:xfrm>
        </p:spPr>
        <p:txBody>
          <a:bodyPr/>
          <a:lstStyle/>
          <a:p>
            <a:pPr eaLnBrk="1" hangingPunct="1">
              <a:lnSpc>
                <a:spcPct val="80000"/>
              </a:lnSpc>
              <a:spcAft>
                <a:spcPts val="1200"/>
              </a:spcAft>
              <a:buFontTx/>
              <a:buChar char="•"/>
            </a:pPr>
            <a:r>
              <a:rPr lang="en-US" sz="3000" smtClean="0">
                <a:solidFill>
                  <a:srgbClr val="000000"/>
                </a:solidFill>
              </a:rPr>
              <a:t>Provide training and technical assistance to regional staff, private providers, resource parents, facilities and young people.</a:t>
            </a:r>
          </a:p>
          <a:p>
            <a:pPr eaLnBrk="1" hangingPunct="1">
              <a:lnSpc>
                <a:spcPct val="80000"/>
              </a:lnSpc>
              <a:spcAft>
                <a:spcPts val="1200"/>
              </a:spcAft>
              <a:buFontTx/>
              <a:buChar char="•"/>
            </a:pPr>
            <a:r>
              <a:rPr lang="en-US" sz="3000" smtClean="0">
                <a:solidFill>
                  <a:srgbClr val="000000"/>
                </a:solidFill>
              </a:rPr>
              <a:t>Identify &amp; coordinate life skills training classes </a:t>
            </a:r>
          </a:p>
          <a:p>
            <a:pPr eaLnBrk="1" hangingPunct="1">
              <a:lnSpc>
                <a:spcPct val="80000"/>
              </a:lnSpc>
              <a:spcAft>
                <a:spcPts val="1200"/>
              </a:spcAft>
              <a:buFontTx/>
              <a:buChar char="•"/>
            </a:pPr>
            <a:r>
              <a:rPr lang="en-US" sz="3000" smtClean="0">
                <a:solidFill>
                  <a:srgbClr val="000000"/>
                </a:solidFill>
              </a:rPr>
              <a:t>Assist with interpretation of Life Skills Assessment results</a:t>
            </a:r>
          </a:p>
          <a:p>
            <a:pPr eaLnBrk="1" hangingPunct="1">
              <a:lnSpc>
                <a:spcPct val="80000"/>
              </a:lnSpc>
              <a:spcAft>
                <a:spcPts val="1200"/>
              </a:spcAft>
              <a:buFontTx/>
              <a:buChar char="•"/>
            </a:pPr>
            <a:r>
              <a:rPr lang="en-US" sz="3000" smtClean="0">
                <a:solidFill>
                  <a:srgbClr val="000000"/>
                </a:solidFill>
              </a:rPr>
              <a:t>Attend Child &amp; Family Team meetings and Foster Care Review Boards as requested</a:t>
            </a:r>
          </a:p>
          <a:p>
            <a:pPr eaLnBrk="1" hangingPunct="1">
              <a:lnSpc>
                <a:spcPct val="80000"/>
              </a:lnSpc>
              <a:spcAft>
                <a:spcPts val="1200"/>
              </a:spcAft>
              <a:buFontTx/>
              <a:buChar char="•"/>
            </a:pPr>
            <a:r>
              <a:rPr lang="en-US" sz="3000" smtClean="0">
                <a:solidFill>
                  <a:srgbClr val="000000"/>
                </a:solidFill>
              </a:rPr>
              <a:t>Submit paperwork for Independent Living Allowance &amp; scholarships</a:t>
            </a:r>
          </a:p>
          <a:p>
            <a:pPr eaLnBrk="1" hangingPunct="1">
              <a:lnSpc>
                <a:spcPct val="80000"/>
              </a:lnSpc>
              <a:spcAft>
                <a:spcPts val="1200"/>
              </a:spcAft>
              <a:buFontTx/>
              <a:buChar char="•"/>
            </a:pPr>
            <a:r>
              <a:rPr lang="en-US" sz="3000" smtClean="0">
                <a:solidFill>
                  <a:srgbClr val="000000"/>
                </a:solidFill>
              </a:rPr>
              <a:t>Participate in Discharge planning</a:t>
            </a:r>
          </a:p>
          <a:p>
            <a:pPr eaLnBrk="1" hangingPunct="1">
              <a:lnSpc>
                <a:spcPct val="80000"/>
              </a:lnSpc>
              <a:buFont typeface="Arial" charset="0"/>
              <a:buChar char="►"/>
            </a:pPr>
            <a:endParaRPr lang="en-US" sz="3000" smtClean="0"/>
          </a:p>
        </p:txBody>
      </p:sp>
      <p:sp>
        <p:nvSpPr>
          <p:cNvPr id="67586" name="Rectangle 74"/>
          <p:cNvSpPr>
            <a:spLocks noRot="1" noChangeArrowheads="1"/>
          </p:cNvSpPr>
          <p:nvPr/>
        </p:nvSpPr>
        <p:spPr bwMode="auto">
          <a:xfrm>
            <a:off x="0" y="0"/>
            <a:ext cx="9144000" cy="914400"/>
          </a:xfrm>
          <a:prstGeom prst="rect">
            <a:avLst/>
          </a:prstGeom>
          <a:solidFill>
            <a:srgbClr val="FFFF99"/>
          </a:solidFill>
          <a:ln w="9525">
            <a:solidFill>
              <a:schemeClr val="tx1"/>
            </a:solidFill>
            <a:miter lim="800000"/>
            <a:headEnd/>
            <a:tailEnd/>
          </a:ln>
        </p:spPr>
        <p:txBody>
          <a:bodyPr anchor="ctr"/>
          <a:lstStyle/>
          <a:p>
            <a:pPr algn="ctr" eaLnBrk="0" hangingPunct="0"/>
            <a:r>
              <a:rPr lang="en-US" sz="3600" b="1"/>
              <a:t>Key Responsibilities: IL Specialist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2"/>
          <p:cNvSpPr>
            <a:spLocks noGrp="1"/>
          </p:cNvSpPr>
          <p:nvPr>
            <p:ph idx="4294967295"/>
          </p:nvPr>
        </p:nvSpPr>
        <p:spPr>
          <a:xfrm>
            <a:off x="381000" y="1295400"/>
            <a:ext cx="8458200" cy="5257800"/>
          </a:xfrm>
        </p:spPr>
        <p:txBody>
          <a:bodyPr/>
          <a:lstStyle/>
          <a:p>
            <a:pPr eaLnBrk="1" hangingPunct="1">
              <a:lnSpc>
                <a:spcPct val="90000"/>
              </a:lnSpc>
              <a:spcAft>
                <a:spcPct val="30000"/>
              </a:spcAft>
            </a:pPr>
            <a:r>
              <a:rPr lang="en-US" sz="3000" smtClean="0">
                <a:solidFill>
                  <a:srgbClr val="000000"/>
                </a:solidFill>
              </a:rPr>
              <a:t>Engage youth in planning</a:t>
            </a:r>
          </a:p>
          <a:p>
            <a:pPr eaLnBrk="1" hangingPunct="1">
              <a:lnSpc>
                <a:spcPct val="90000"/>
              </a:lnSpc>
              <a:spcAft>
                <a:spcPct val="30000"/>
              </a:spcAft>
            </a:pPr>
            <a:r>
              <a:rPr lang="en-US" sz="3000" smtClean="0">
                <a:solidFill>
                  <a:srgbClr val="000000"/>
                </a:solidFill>
              </a:rPr>
              <a:t>Engage families and supportive adults</a:t>
            </a:r>
          </a:p>
          <a:p>
            <a:pPr eaLnBrk="1" hangingPunct="1">
              <a:lnSpc>
                <a:spcPct val="90000"/>
              </a:lnSpc>
              <a:spcAft>
                <a:spcPct val="30000"/>
              </a:spcAft>
            </a:pPr>
            <a:r>
              <a:rPr lang="en-US" sz="3000" smtClean="0">
                <a:solidFill>
                  <a:srgbClr val="000000"/>
                </a:solidFill>
              </a:rPr>
              <a:t>Engage community partners</a:t>
            </a:r>
          </a:p>
          <a:p>
            <a:pPr eaLnBrk="1" hangingPunct="1">
              <a:lnSpc>
                <a:spcPct val="90000"/>
              </a:lnSpc>
              <a:spcAft>
                <a:spcPct val="30000"/>
              </a:spcAft>
            </a:pPr>
            <a:r>
              <a:rPr lang="en-US" sz="3000" smtClean="0">
                <a:solidFill>
                  <a:srgbClr val="000000"/>
                </a:solidFill>
              </a:rPr>
              <a:t>Partner with the Regional IL Specialist</a:t>
            </a:r>
          </a:p>
          <a:p>
            <a:pPr eaLnBrk="1" hangingPunct="1">
              <a:lnSpc>
                <a:spcPct val="90000"/>
              </a:lnSpc>
              <a:spcAft>
                <a:spcPct val="30000"/>
              </a:spcAft>
            </a:pPr>
            <a:r>
              <a:rPr lang="en-US" sz="3000" smtClean="0">
                <a:solidFill>
                  <a:srgbClr val="000000"/>
                </a:solidFill>
              </a:rPr>
              <a:t>Work with the team to create IL and Transition Plans that are personalized, with specific steps and resources outlined</a:t>
            </a:r>
          </a:p>
          <a:p>
            <a:pPr eaLnBrk="1" hangingPunct="1">
              <a:lnSpc>
                <a:spcPct val="90000"/>
              </a:lnSpc>
              <a:spcAft>
                <a:spcPct val="30000"/>
              </a:spcAft>
            </a:pPr>
            <a:r>
              <a:rPr lang="en-US" sz="3000" smtClean="0">
                <a:solidFill>
                  <a:srgbClr val="000000"/>
                </a:solidFill>
              </a:rPr>
              <a:t>Successfully integrate the young adult into the community</a:t>
            </a:r>
          </a:p>
          <a:p>
            <a:pPr eaLnBrk="1" hangingPunct="1">
              <a:lnSpc>
                <a:spcPct val="90000"/>
              </a:lnSpc>
            </a:pPr>
            <a:endParaRPr lang="en-US" sz="3000" smtClean="0">
              <a:solidFill>
                <a:srgbClr val="000000"/>
              </a:solidFill>
            </a:endParaRPr>
          </a:p>
        </p:txBody>
      </p:sp>
      <p:sp>
        <p:nvSpPr>
          <p:cNvPr id="69634" name="Rectangle 74"/>
          <p:cNvSpPr>
            <a:spLocks noRot="1" noChangeArrowheads="1"/>
          </p:cNvSpPr>
          <p:nvPr/>
        </p:nvSpPr>
        <p:spPr bwMode="auto">
          <a:xfrm>
            <a:off x="0" y="0"/>
            <a:ext cx="9144000" cy="1066800"/>
          </a:xfrm>
          <a:prstGeom prst="rect">
            <a:avLst/>
          </a:prstGeom>
          <a:solidFill>
            <a:srgbClr val="FFFF99"/>
          </a:solidFill>
          <a:ln w="9525">
            <a:solidFill>
              <a:schemeClr val="tx1"/>
            </a:solidFill>
            <a:miter lim="800000"/>
            <a:headEnd/>
            <a:tailEnd/>
          </a:ln>
        </p:spPr>
        <p:txBody>
          <a:bodyPr anchor="ctr"/>
          <a:lstStyle/>
          <a:p>
            <a:pPr algn="ctr" eaLnBrk="0" hangingPunct="0"/>
            <a:r>
              <a:rPr lang="en-US" sz="3600" b="1"/>
              <a:t>Steps to a Successful Transition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8" descr="MP900411808[1]"/>
          <p:cNvPicPr>
            <a:picLocks noChangeAspect="1" noChangeArrowheads="1"/>
          </p:cNvPicPr>
          <p:nvPr/>
        </p:nvPicPr>
        <p:blipFill>
          <a:blip r:embed="rId3"/>
          <a:srcRect/>
          <a:stretch>
            <a:fillRect/>
          </a:stretch>
        </p:blipFill>
        <p:spPr bwMode="auto">
          <a:xfrm>
            <a:off x="0" y="0"/>
            <a:ext cx="4575175" cy="6858000"/>
          </a:xfrm>
          <a:prstGeom prst="rect">
            <a:avLst/>
          </a:prstGeom>
          <a:noFill/>
          <a:ln w="9525">
            <a:solidFill>
              <a:schemeClr val="tx1"/>
            </a:solidFill>
            <a:miter lim="800000"/>
            <a:headEnd/>
            <a:tailEnd/>
          </a:ln>
        </p:spPr>
      </p:pic>
      <p:sp>
        <p:nvSpPr>
          <p:cNvPr id="71682" name="Text Box 5"/>
          <p:cNvSpPr txBox="1">
            <a:spLocks noChangeArrowheads="1"/>
          </p:cNvSpPr>
          <p:nvPr/>
        </p:nvSpPr>
        <p:spPr bwMode="auto">
          <a:xfrm>
            <a:off x="4724400" y="304800"/>
            <a:ext cx="4419600" cy="6711950"/>
          </a:xfrm>
          <a:prstGeom prst="rect">
            <a:avLst/>
          </a:prstGeom>
          <a:noFill/>
          <a:ln w="9525">
            <a:noFill/>
            <a:miter lim="800000"/>
            <a:headEnd/>
            <a:tailEnd/>
          </a:ln>
        </p:spPr>
        <p:txBody>
          <a:bodyPr>
            <a:spAutoFit/>
          </a:bodyPr>
          <a:lstStyle/>
          <a:p>
            <a:r>
              <a:rPr lang="en-US" sz="2800">
                <a:solidFill>
                  <a:srgbClr val="000000"/>
                </a:solidFill>
              </a:rPr>
              <a:t>“We need a safe program where youth are challenged to step up and take their future into their hands, but also with assurance that there will be adults cheering them on and making themselves available to help when needed.  </a:t>
            </a:r>
            <a:r>
              <a:rPr lang="en-US" sz="2800" b="1">
                <a:solidFill>
                  <a:srgbClr val="000000"/>
                </a:solidFill>
              </a:rPr>
              <a:t>Really, we just need the same thing other young adults need</a:t>
            </a:r>
            <a:r>
              <a:rPr lang="en-US" sz="2800">
                <a:solidFill>
                  <a:srgbClr val="000000"/>
                </a:solidFill>
              </a:rPr>
              <a:t>.”</a:t>
            </a:r>
          </a:p>
          <a:p>
            <a:r>
              <a:rPr lang="en-US" sz="2800">
                <a:solidFill>
                  <a:srgbClr val="000000"/>
                </a:solidFill>
              </a:rPr>
              <a:t>                -Eddye, age 20</a:t>
            </a:r>
          </a:p>
          <a:p>
            <a:pPr>
              <a:spcBef>
                <a:spcPct val="50000"/>
              </a:spcBef>
            </a:pPr>
            <a:endParaRPr lang="en-US" sz="2800"/>
          </a:p>
        </p:txBody>
      </p:sp>
      <p:sp>
        <p:nvSpPr>
          <p:cNvPr id="71683" name="Text Box 6"/>
          <p:cNvSpPr txBox="1">
            <a:spLocks noChangeArrowheads="1"/>
          </p:cNvSpPr>
          <p:nvPr/>
        </p:nvSpPr>
        <p:spPr bwMode="auto">
          <a:xfrm>
            <a:off x="228600" y="228600"/>
            <a:ext cx="4114800" cy="579438"/>
          </a:xfrm>
          <a:prstGeom prst="rect">
            <a:avLst/>
          </a:prstGeom>
          <a:noFill/>
          <a:ln w="9525">
            <a:noFill/>
            <a:miter lim="800000"/>
            <a:headEnd/>
            <a:tailEnd/>
          </a:ln>
        </p:spPr>
        <p:txBody>
          <a:bodyPr>
            <a:spAutoFit/>
          </a:bodyPr>
          <a:lstStyle/>
          <a:p>
            <a:pPr>
              <a:spcBef>
                <a:spcPct val="50000"/>
              </a:spcBef>
            </a:pPr>
            <a:r>
              <a:rPr lang="en-US" b="1"/>
              <a:t>Youth Voice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4"/>
          <p:cNvSpPr>
            <a:spLocks noGrp="1"/>
          </p:cNvSpPr>
          <p:nvPr>
            <p:ph idx="4294967295"/>
          </p:nvPr>
        </p:nvSpPr>
        <p:spPr>
          <a:xfrm>
            <a:off x="228600" y="1219200"/>
            <a:ext cx="8915400" cy="4498975"/>
          </a:xfrm>
        </p:spPr>
        <p:txBody>
          <a:bodyPr/>
          <a:lstStyle/>
          <a:p>
            <a:pPr eaLnBrk="1" hangingPunct="1">
              <a:spcAft>
                <a:spcPts val="600"/>
              </a:spcAft>
            </a:pPr>
            <a:r>
              <a:rPr lang="en-US" smtClean="0">
                <a:solidFill>
                  <a:srgbClr val="000000"/>
                </a:solidFill>
                <a:cs typeface="Arial" charset="0"/>
              </a:rPr>
              <a:t>Scholarships: Education &amp; Training Voucher (ETV) &amp; State Funded Scholarship </a:t>
            </a:r>
          </a:p>
          <a:p>
            <a:pPr eaLnBrk="1" hangingPunct="1">
              <a:spcAft>
                <a:spcPts val="600"/>
              </a:spcAft>
            </a:pPr>
            <a:r>
              <a:rPr lang="en-US" smtClean="0">
                <a:solidFill>
                  <a:srgbClr val="000000"/>
                </a:solidFill>
                <a:cs typeface="Arial" charset="0"/>
              </a:rPr>
              <a:t>IL Wrap funding (assistance with senior expenses, extracurricular activities, etc.)</a:t>
            </a:r>
          </a:p>
          <a:p>
            <a:pPr eaLnBrk="1" hangingPunct="1">
              <a:spcAft>
                <a:spcPts val="600"/>
              </a:spcAft>
            </a:pPr>
            <a:r>
              <a:rPr lang="en-US" smtClean="0">
                <a:solidFill>
                  <a:srgbClr val="000000"/>
                </a:solidFill>
                <a:cs typeface="Arial" charset="0"/>
              </a:rPr>
              <a:t>Independent Living Allowance (ILA)</a:t>
            </a:r>
          </a:p>
          <a:p>
            <a:pPr eaLnBrk="1" hangingPunct="1">
              <a:spcAft>
                <a:spcPts val="600"/>
              </a:spcAft>
            </a:pPr>
            <a:r>
              <a:rPr lang="en-US" smtClean="0">
                <a:solidFill>
                  <a:srgbClr val="000000"/>
                </a:solidFill>
                <a:cs typeface="Arial" charset="0"/>
              </a:rPr>
              <a:t>Independent Living &amp; Transition Planning</a:t>
            </a:r>
          </a:p>
          <a:p>
            <a:pPr eaLnBrk="1" hangingPunct="1">
              <a:spcAft>
                <a:spcPts val="600"/>
              </a:spcAft>
            </a:pPr>
            <a:r>
              <a:rPr lang="en-US" smtClean="0">
                <a:solidFill>
                  <a:srgbClr val="000000"/>
                </a:solidFill>
                <a:cs typeface="Arial" charset="0"/>
              </a:rPr>
              <a:t>Life Skills Instruction</a:t>
            </a:r>
          </a:p>
          <a:p>
            <a:pPr eaLnBrk="1" hangingPunct="1">
              <a:spcAft>
                <a:spcPts val="600"/>
              </a:spcAft>
            </a:pPr>
            <a:r>
              <a:rPr lang="en-US" smtClean="0">
                <a:solidFill>
                  <a:srgbClr val="000000"/>
                </a:solidFill>
                <a:cs typeface="Arial" charset="0"/>
              </a:rPr>
              <a:t>Leadership Opportunities </a:t>
            </a:r>
          </a:p>
          <a:p>
            <a:pPr eaLnBrk="1" hangingPunct="1">
              <a:spcAft>
                <a:spcPts val="600"/>
              </a:spcAft>
            </a:pPr>
            <a:r>
              <a:rPr lang="en-US" smtClean="0">
                <a:solidFill>
                  <a:srgbClr val="000000"/>
                </a:solidFill>
                <a:cs typeface="Arial" charset="0"/>
              </a:rPr>
              <a:t>Transitional Living and other Resources</a:t>
            </a:r>
          </a:p>
          <a:p>
            <a:pPr>
              <a:buFont typeface="Wingdings 2" pitchFamily="18" charset="2"/>
              <a:buNone/>
            </a:pPr>
            <a:r>
              <a:rPr lang="en-US" sz="2000" i="1" smtClean="0"/>
              <a:t>(The services a youth receives will depend on what they qualify for &amp; need)</a:t>
            </a:r>
          </a:p>
        </p:txBody>
      </p:sp>
      <p:sp>
        <p:nvSpPr>
          <p:cNvPr id="23554" name="Rectangle 74"/>
          <p:cNvSpPr>
            <a:spLocks noRot="1" noChangeArrowheads="1"/>
          </p:cNvSpPr>
          <p:nvPr/>
        </p:nvSpPr>
        <p:spPr bwMode="auto">
          <a:xfrm>
            <a:off x="0" y="0"/>
            <a:ext cx="9144000" cy="1066800"/>
          </a:xfrm>
          <a:prstGeom prst="rect">
            <a:avLst/>
          </a:prstGeom>
          <a:solidFill>
            <a:srgbClr val="FFFF99"/>
          </a:solidFill>
          <a:ln w="9525">
            <a:solidFill>
              <a:schemeClr val="tx1"/>
            </a:solidFill>
            <a:miter lim="800000"/>
            <a:headEnd/>
            <a:tailEnd/>
          </a:ln>
        </p:spPr>
        <p:txBody>
          <a:bodyPr anchor="ctr"/>
          <a:lstStyle/>
          <a:p>
            <a:pPr algn="ctr" eaLnBrk="0" hangingPunct="0"/>
            <a:r>
              <a:rPr lang="en-US" sz="3600" b="1"/>
              <a:t>IL Core Services and Supports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p:cNvSpPr>
          <p:nvPr>
            <p:ph type="body" idx="1"/>
          </p:nvPr>
        </p:nvSpPr>
        <p:spPr/>
        <p:txBody>
          <a:bodyPr/>
          <a:lstStyle/>
          <a:p>
            <a:pPr>
              <a:spcAft>
                <a:spcPct val="30000"/>
              </a:spcAft>
            </a:pPr>
            <a:r>
              <a:rPr lang="en-US" smtClean="0">
                <a:hlinkClick r:id="rId2"/>
              </a:rPr>
              <a:t>www.caseylifeskills.org</a:t>
            </a:r>
            <a:r>
              <a:rPr lang="en-US" smtClean="0"/>
              <a:t> </a:t>
            </a:r>
          </a:p>
          <a:p>
            <a:pPr>
              <a:spcAft>
                <a:spcPct val="30000"/>
              </a:spcAft>
            </a:pPr>
            <a:r>
              <a:rPr lang="en-US" smtClean="0"/>
              <a:t>Paid and FREE resources and activities to assist with achieving IL goals</a:t>
            </a:r>
          </a:p>
          <a:p>
            <a:pPr>
              <a:spcAft>
                <a:spcPct val="30000"/>
              </a:spcAft>
            </a:pPr>
            <a:r>
              <a:rPr lang="en-US" smtClean="0"/>
              <a:t>Alternate assessments are available for youth who cannot take the Casey Life Skills Assessment</a:t>
            </a:r>
          </a:p>
        </p:txBody>
      </p:sp>
      <p:sp>
        <p:nvSpPr>
          <p:cNvPr id="25602" name="Rectangle 74"/>
          <p:cNvSpPr>
            <a:spLocks noRot="1" noChangeArrowheads="1"/>
          </p:cNvSpPr>
          <p:nvPr/>
        </p:nvSpPr>
        <p:spPr bwMode="auto">
          <a:xfrm>
            <a:off x="0" y="0"/>
            <a:ext cx="9144000" cy="1066800"/>
          </a:xfrm>
          <a:prstGeom prst="rect">
            <a:avLst/>
          </a:prstGeom>
          <a:solidFill>
            <a:srgbClr val="FFFF99"/>
          </a:solidFill>
          <a:ln w="9525">
            <a:solidFill>
              <a:schemeClr val="tx1"/>
            </a:solidFill>
            <a:miter lim="800000"/>
            <a:headEnd/>
            <a:tailEnd/>
          </a:ln>
        </p:spPr>
        <p:txBody>
          <a:bodyPr anchor="ctr"/>
          <a:lstStyle/>
          <a:p>
            <a:pPr algn="ctr" eaLnBrk="0" hangingPunct="0"/>
            <a:r>
              <a:rPr lang="en-US" sz="3600" b="1"/>
              <a:t>Casey Life Skills Assessment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4294967295"/>
          </p:nvPr>
        </p:nvSpPr>
        <p:spPr>
          <a:xfrm>
            <a:off x="304800" y="1447800"/>
            <a:ext cx="8610600" cy="4270375"/>
          </a:xfrm>
        </p:spPr>
        <p:txBody>
          <a:bodyPr/>
          <a:lstStyle/>
          <a:p>
            <a:pPr eaLnBrk="1" hangingPunct="1">
              <a:spcAft>
                <a:spcPts val="600"/>
              </a:spcAft>
            </a:pPr>
            <a:r>
              <a:rPr lang="en-US" sz="3000" smtClean="0">
                <a:solidFill>
                  <a:srgbClr val="000000"/>
                </a:solidFill>
                <a:cs typeface="Arial" charset="0"/>
              </a:rPr>
              <a:t>The Life Skills Assessment results help to guide the youth’s plan.  </a:t>
            </a:r>
          </a:p>
          <a:p>
            <a:pPr eaLnBrk="1" hangingPunct="1">
              <a:spcAft>
                <a:spcPts val="600"/>
              </a:spcAft>
            </a:pPr>
            <a:r>
              <a:rPr lang="en-US" sz="3000" smtClean="0">
                <a:solidFill>
                  <a:srgbClr val="000000"/>
                </a:solidFill>
                <a:cs typeface="Arial" charset="0"/>
              </a:rPr>
              <a:t>Feedback from the youth and Child and Family Team members should be included. </a:t>
            </a:r>
          </a:p>
        </p:txBody>
      </p:sp>
      <p:sp>
        <p:nvSpPr>
          <p:cNvPr id="26626" name="Rectangle 74"/>
          <p:cNvSpPr>
            <a:spLocks noRot="1" noChangeArrowheads="1"/>
          </p:cNvSpPr>
          <p:nvPr/>
        </p:nvSpPr>
        <p:spPr bwMode="auto">
          <a:xfrm>
            <a:off x="0" y="0"/>
            <a:ext cx="9144000" cy="1066800"/>
          </a:xfrm>
          <a:prstGeom prst="rect">
            <a:avLst/>
          </a:prstGeom>
          <a:solidFill>
            <a:srgbClr val="FFFF99"/>
          </a:solidFill>
          <a:ln w="9525">
            <a:solidFill>
              <a:schemeClr val="tx1"/>
            </a:solidFill>
            <a:miter lim="800000"/>
            <a:headEnd/>
            <a:tailEnd/>
          </a:ln>
        </p:spPr>
        <p:txBody>
          <a:bodyPr anchor="ctr"/>
          <a:lstStyle/>
          <a:p>
            <a:pPr algn="ctr" eaLnBrk="0" hangingPunct="0"/>
            <a:r>
              <a:rPr lang="en-US" sz="3600" b="1"/>
              <a:t>Tools to Develop the IL/Transition Plan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p:cNvSpPr>
          <p:nvPr>
            <p:ph type="body" idx="1"/>
          </p:nvPr>
        </p:nvSpPr>
        <p:spPr>
          <a:xfrm>
            <a:off x="152400" y="1676400"/>
            <a:ext cx="4191000" cy="4625975"/>
          </a:xfrm>
        </p:spPr>
        <p:txBody>
          <a:bodyPr/>
          <a:lstStyle/>
          <a:p>
            <a:pPr eaLnBrk="1" hangingPunct="1">
              <a:spcAft>
                <a:spcPts val="600"/>
              </a:spcAft>
              <a:buFont typeface="Wingdings 2" pitchFamily="18" charset="2"/>
              <a:buNone/>
            </a:pPr>
            <a:r>
              <a:rPr lang="en-US" smtClean="0">
                <a:solidFill>
                  <a:srgbClr val="000000"/>
                </a:solidFill>
                <a:cs typeface="Arial" charset="0"/>
              </a:rPr>
              <a:t>	The plan must be </a:t>
            </a:r>
            <a:r>
              <a:rPr lang="en-US" u="sng" smtClean="0">
                <a:solidFill>
                  <a:srgbClr val="000000"/>
                </a:solidFill>
                <a:cs typeface="Arial" charset="0"/>
              </a:rPr>
              <a:t>personal to the youth</a:t>
            </a:r>
            <a:r>
              <a:rPr lang="en-US" smtClean="0">
                <a:solidFill>
                  <a:srgbClr val="000000"/>
                </a:solidFill>
                <a:cs typeface="Arial" charset="0"/>
              </a:rPr>
              <a:t> and detailed, driven by their hopes, dreams, goals and specific needs.</a:t>
            </a:r>
          </a:p>
          <a:p>
            <a:endParaRPr lang="en-US" smtClean="0"/>
          </a:p>
        </p:txBody>
      </p:sp>
      <p:pic>
        <p:nvPicPr>
          <p:cNvPr id="28674" name="Picture 6" descr="MP910220787[1]"/>
          <p:cNvPicPr>
            <a:picLocks noChangeAspect="1" noChangeArrowheads="1"/>
          </p:cNvPicPr>
          <p:nvPr/>
        </p:nvPicPr>
        <p:blipFill>
          <a:blip r:embed="rId2"/>
          <a:srcRect/>
          <a:stretch>
            <a:fillRect/>
          </a:stretch>
        </p:blipFill>
        <p:spPr bwMode="auto">
          <a:xfrm>
            <a:off x="4419600" y="1676400"/>
            <a:ext cx="4438650" cy="4435475"/>
          </a:xfrm>
          <a:prstGeom prst="rect">
            <a:avLst/>
          </a:prstGeom>
          <a:noFill/>
          <a:ln w="9525">
            <a:noFill/>
            <a:miter lim="800000"/>
            <a:headEnd/>
            <a:tailEnd/>
          </a:ln>
        </p:spPr>
      </p:pic>
      <p:sp>
        <p:nvSpPr>
          <p:cNvPr id="28675" name="Rectangle 74"/>
          <p:cNvSpPr>
            <a:spLocks noRot="1" noChangeArrowheads="1"/>
          </p:cNvSpPr>
          <p:nvPr/>
        </p:nvSpPr>
        <p:spPr bwMode="auto">
          <a:xfrm>
            <a:off x="0" y="0"/>
            <a:ext cx="9144000" cy="1066800"/>
          </a:xfrm>
          <a:prstGeom prst="rect">
            <a:avLst/>
          </a:prstGeom>
          <a:solidFill>
            <a:srgbClr val="FFFF99"/>
          </a:solidFill>
          <a:ln w="9525">
            <a:solidFill>
              <a:schemeClr val="tx1"/>
            </a:solidFill>
            <a:miter lim="800000"/>
            <a:headEnd/>
            <a:tailEnd/>
          </a:ln>
        </p:spPr>
        <p:txBody>
          <a:bodyPr anchor="ctr"/>
          <a:lstStyle/>
          <a:p>
            <a:pPr algn="ctr" eaLnBrk="0" hangingPunct="0"/>
            <a:r>
              <a:rPr lang="en-US" sz="3600" b="1"/>
              <a:t>Quality IL and Transition Plans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WordArt 15"/>
          <p:cNvSpPr>
            <a:spLocks noChangeArrowheads="1" noChangeShapeType="1" noTextEdit="1"/>
          </p:cNvSpPr>
          <p:nvPr/>
        </p:nvSpPr>
        <p:spPr bwMode="auto">
          <a:xfrm>
            <a:off x="685800" y="304800"/>
            <a:ext cx="8001000" cy="914400"/>
          </a:xfrm>
          <a:prstGeom prst="rect">
            <a:avLst/>
          </a:prstGeom>
        </p:spPr>
        <p:txBody>
          <a:bodyPr wrap="none" fromWordArt="1">
            <a:prstTxWarp prst="textPlain">
              <a:avLst>
                <a:gd name="adj" fmla="val 50000"/>
              </a:avLst>
            </a:prstTxWarp>
          </a:bodyPr>
          <a:lstStyle/>
          <a:p>
            <a:pPr algn="ctr"/>
            <a:endParaRPr lang="en-US" sz="3600" kern="10">
              <a:ln w="9525">
                <a:solidFill>
                  <a:srgbClr val="000000"/>
                </a:solidFill>
                <a:round/>
                <a:headEnd/>
                <a:tailEnd/>
              </a:ln>
              <a:solidFill>
                <a:srgbClr val="FFFFFF"/>
              </a:solidFill>
              <a:latin typeface="Arial Black"/>
            </a:endParaRPr>
          </a:p>
        </p:txBody>
      </p:sp>
      <p:pic>
        <p:nvPicPr>
          <p:cNvPr id="29698" name="Picture 15" descr="MP900439453[1]"/>
          <p:cNvPicPr>
            <a:picLocks noChangeAspect="1" noChangeArrowheads="1"/>
          </p:cNvPicPr>
          <p:nvPr/>
        </p:nvPicPr>
        <p:blipFill>
          <a:blip r:embed="rId3"/>
          <a:srcRect/>
          <a:stretch>
            <a:fillRect/>
          </a:stretch>
        </p:blipFill>
        <p:spPr bwMode="auto">
          <a:xfrm>
            <a:off x="0" y="0"/>
            <a:ext cx="9144000" cy="5867400"/>
          </a:xfrm>
          <a:prstGeom prst="rect">
            <a:avLst/>
          </a:prstGeom>
          <a:noFill/>
          <a:ln w="9525">
            <a:noFill/>
            <a:miter lim="800000"/>
            <a:headEnd/>
            <a:tailEnd/>
          </a:ln>
        </p:spPr>
      </p:pic>
      <p:sp>
        <p:nvSpPr>
          <p:cNvPr id="29699" name="Rectangle 74"/>
          <p:cNvSpPr>
            <a:spLocks noRot="1" noChangeArrowheads="1"/>
          </p:cNvSpPr>
          <p:nvPr/>
        </p:nvSpPr>
        <p:spPr bwMode="auto">
          <a:xfrm>
            <a:off x="0" y="5791200"/>
            <a:ext cx="9144000" cy="1066800"/>
          </a:xfrm>
          <a:prstGeom prst="rect">
            <a:avLst/>
          </a:prstGeom>
          <a:solidFill>
            <a:srgbClr val="FFFF99"/>
          </a:solidFill>
          <a:ln w="9525">
            <a:solidFill>
              <a:schemeClr val="tx1"/>
            </a:solidFill>
            <a:miter lim="800000"/>
            <a:headEnd/>
            <a:tailEnd/>
          </a:ln>
        </p:spPr>
        <p:txBody>
          <a:bodyPr anchor="ctr"/>
          <a:lstStyle/>
          <a:p>
            <a:pPr algn="ctr" eaLnBrk="0" hangingPunct="0"/>
            <a:r>
              <a:rPr lang="en-US" sz="3600" b="1"/>
              <a:t>Independent Living and Transition Plans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4294967295"/>
          </p:nvPr>
        </p:nvSpPr>
        <p:spPr>
          <a:xfrm>
            <a:off x="0" y="1295400"/>
            <a:ext cx="9144000" cy="3965575"/>
          </a:xfrm>
        </p:spPr>
        <p:txBody>
          <a:bodyPr/>
          <a:lstStyle/>
          <a:p>
            <a:pPr eaLnBrk="1" hangingPunct="1">
              <a:buFont typeface="Arial" charset="0"/>
              <a:buNone/>
            </a:pPr>
            <a:r>
              <a:rPr lang="en-US" sz="2800" smtClean="0">
                <a:solidFill>
                  <a:srgbClr val="000000"/>
                </a:solidFill>
                <a:cs typeface="Arial" charset="0"/>
              </a:rPr>
              <a:t>	The Independent Living Plan is a part of the permanency plan primarily focused on making sure the youth is </a:t>
            </a:r>
            <a:r>
              <a:rPr lang="en-US" sz="2800" u="sng" smtClean="0">
                <a:solidFill>
                  <a:srgbClr val="000000"/>
                </a:solidFill>
                <a:cs typeface="Arial" charset="0"/>
              </a:rPr>
              <a:t>gaining the skills needed</a:t>
            </a:r>
            <a:r>
              <a:rPr lang="en-US" sz="2800" smtClean="0">
                <a:solidFill>
                  <a:srgbClr val="000000"/>
                </a:solidFill>
                <a:cs typeface="Arial" charset="0"/>
              </a:rPr>
              <a:t> to live successfully as an adult.  </a:t>
            </a:r>
          </a:p>
          <a:p>
            <a:pPr eaLnBrk="1" hangingPunct="1">
              <a:buFont typeface="Arial" charset="0"/>
              <a:buNone/>
            </a:pPr>
            <a:endParaRPr lang="en-US" sz="2800" smtClean="0">
              <a:solidFill>
                <a:srgbClr val="000000"/>
              </a:solidFill>
              <a:cs typeface="Arial" charset="0"/>
            </a:endParaRPr>
          </a:p>
          <a:p>
            <a:pPr eaLnBrk="1" hangingPunct="1">
              <a:buFont typeface="Arial" charset="0"/>
              <a:buNone/>
            </a:pPr>
            <a:endParaRPr lang="en-US" sz="2800" smtClean="0">
              <a:solidFill>
                <a:srgbClr val="000000"/>
              </a:solidFill>
              <a:cs typeface="Arial" charset="0"/>
            </a:endParaRPr>
          </a:p>
          <a:p>
            <a:pPr eaLnBrk="1" hangingPunct="1">
              <a:buFont typeface="Arial" charset="0"/>
              <a:buNone/>
            </a:pPr>
            <a:r>
              <a:rPr lang="en-US" sz="2800" smtClean="0">
                <a:solidFill>
                  <a:srgbClr val="000000"/>
                </a:solidFill>
              </a:rPr>
              <a:t>	</a:t>
            </a:r>
          </a:p>
          <a:p>
            <a:pPr eaLnBrk="1" hangingPunct="1">
              <a:buFont typeface="Arial" charset="0"/>
              <a:buNone/>
            </a:pPr>
            <a:r>
              <a:rPr lang="en-US" sz="2800" smtClean="0">
                <a:solidFill>
                  <a:srgbClr val="000000"/>
                </a:solidFill>
              </a:rPr>
              <a:t>	The Transition Plan is a part of the permanency plan primarily </a:t>
            </a:r>
            <a:r>
              <a:rPr lang="en-US" sz="2800" smtClean="0">
                <a:solidFill>
                  <a:srgbClr val="000000"/>
                </a:solidFill>
                <a:cs typeface="Times New Roman" pitchFamily="18" charset="0"/>
              </a:rPr>
              <a:t>focused on </a:t>
            </a:r>
            <a:r>
              <a:rPr lang="en-US" sz="2800" u="sng" smtClean="0">
                <a:solidFill>
                  <a:srgbClr val="000000"/>
                </a:solidFill>
                <a:cs typeface="Times New Roman" pitchFamily="18" charset="0"/>
              </a:rPr>
              <a:t>specific resources needed</a:t>
            </a:r>
            <a:r>
              <a:rPr lang="en-US" sz="2800" smtClean="0">
                <a:solidFill>
                  <a:srgbClr val="000000"/>
                </a:solidFill>
                <a:cs typeface="Times New Roman" pitchFamily="18" charset="0"/>
              </a:rPr>
              <a:t> and </a:t>
            </a:r>
            <a:r>
              <a:rPr lang="en-US" sz="2800" u="sng" smtClean="0">
                <a:solidFill>
                  <a:srgbClr val="000000"/>
                </a:solidFill>
                <a:cs typeface="Times New Roman" pitchFamily="18" charset="0"/>
              </a:rPr>
              <a:t>steps a youth and the team needs to take</a:t>
            </a:r>
            <a:r>
              <a:rPr lang="en-US" sz="2800" smtClean="0">
                <a:solidFill>
                  <a:srgbClr val="000000"/>
                </a:solidFill>
                <a:cs typeface="Times New Roman" pitchFamily="18" charset="0"/>
              </a:rPr>
              <a:t> as they transition to adulthood.  Any life skills needed are still addressed in this plan.</a:t>
            </a:r>
            <a:endParaRPr lang="en-US" sz="2800" smtClean="0">
              <a:solidFill>
                <a:srgbClr val="000000"/>
              </a:solidFill>
              <a:cs typeface="Arial" charset="0"/>
            </a:endParaRPr>
          </a:p>
          <a:p>
            <a:pPr eaLnBrk="1" hangingPunct="1">
              <a:buFont typeface="Arial" charset="0"/>
              <a:buNone/>
            </a:pPr>
            <a:endParaRPr lang="en-US" sz="2800" smtClean="0">
              <a:solidFill>
                <a:srgbClr val="000000"/>
              </a:solidFill>
              <a:cs typeface="Arial" charset="0"/>
            </a:endParaRPr>
          </a:p>
          <a:p>
            <a:pPr eaLnBrk="1" hangingPunct="1">
              <a:buClrTx/>
              <a:buSzTx/>
              <a:buFontTx/>
              <a:buNone/>
            </a:pPr>
            <a:r>
              <a:rPr lang="en-US" smtClean="0">
                <a:solidFill>
                  <a:srgbClr val="000000"/>
                </a:solidFill>
                <a:cs typeface="Arial" charset="0"/>
              </a:rPr>
              <a:t>	</a:t>
            </a:r>
            <a:endParaRPr lang="en-US" smtClean="0">
              <a:cs typeface="Arial" charset="0"/>
            </a:endParaRPr>
          </a:p>
          <a:p>
            <a:pPr eaLnBrk="1" hangingPunct="1">
              <a:buFontTx/>
              <a:buNone/>
            </a:pPr>
            <a:endParaRPr lang="en-US" smtClean="0"/>
          </a:p>
        </p:txBody>
      </p:sp>
      <p:sp>
        <p:nvSpPr>
          <p:cNvPr id="31746" name="Rectangle 74"/>
          <p:cNvSpPr>
            <a:spLocks noRot="1" noChangeArrowheads="1"/>
          </p:cNvSpPr>
          <p:nvPr/>
        </p:nvSpPr>
        <p:spPr bwMode="auto">
          <a:xfrm>
            <a:off x="304800" y="457200"/>
            <a:ext cx="8308975" cy="457200"/>
          </a:xfrm>
          <a:prstGeom prst="rect">
            <a:avLst/>
          </a:prstGeom>
          <a:noFill/>
          <a:ln w="9525">
            <a:noFill/>
            <a:miter lim="800000"/>
            <a:headEnd/>
            <a:tailEnd/>
          </a:ln>
        </p:spPr>
        <p:txBody>
          <a:bodyPr anchor="ctr"/>
          <a:lstStyle/>
          <a:p>
            <a:pPr algn="ctr" eaLnBrk="0" hangingPunct="0"/>
            <a:endParaRPr lang="en-US" sz="4000" b="1" u="sng">
              <a:solidFill>
                <a:schemeClr val="hlink"/>
              </a:solidFill>
            </a:endParaRPr>
          </a:p>
        </p:txBody>
      </p:sp>
      <p:sp>
        <p:nvSpPr>
          <p:cNvPr id="31747" name="Rectangle 74"/>
          <p:cNvSpPr>
            <a:spLocks noRot="1" noChangeArrowheads="1"/>
          </p:cNvSpPr>
          <p:nvPr/>
        </p:nvSpPr>
        <p:spPr bwMode="auto">
          <a:xfrm>
            <a:off x="0" y="0"/>
            <a:ext cx="9144000" cy="1066800"/>
          </a:xfrm>
          <a:prstGeom prst="rect">
            <a:avLst/>
          </a:prstGeom>
          <a:solidFill>
            <a:srgbClr val="99CCFF"/>
          </a:solidFill>
          <a:ln w="9525">
            <a:solidFill>
              <a:schemeClr val="tx1"/>
            </a:solidFill>
            <a:miter lim="800000"/>
            <a:headEnd/>
            <a:tailEnd/>
          </a:ln>
        </p:spPr>
        <p:txBody>
          <a:bodyPr anchor="ctr"/>
          <a:lstStyle/>
          <a:p>
            <a:pPr algn="ctr" eaLnBrk="0" hangingPunct="0"/>
            <a:r>
              <a:rPr lang="en-US" sz="3600" b="1"/>
              <a:t>What Is an Independent Living Plan?</a:t>
            </a:r>
          </a:p>
        </p:txBody>
      </p:sp>
      <p:sp>
        <p:nvSpPr>
          <p:cNvPr id="31748" name="Rectangle 74"/>
          <p:cNvSpPr>
            <a:spLocks noRot="1" noChangeArrowheads="1"/>
          </p:cNvSpPr>
          <p:nvPr/>
        </p:nvSpPr>
        <p:spPr bwMode="auto">
          <a:xfrm>
            <a:off x="0" y="3200400"/>
            <a:ext cx="9144000" cy="1066800"/>
          </a:xfrm>
          <a:prstGeom prst="rect">
            <a:avLst/>
          </a:prstGeom>
          <a:solidFill>
            <a:srgbClr val="CCFFFF"/>
          </a:solidFill>
          <a:ln w="9525">
            <a:solidFill>
              <a:schemeClr val="tx1"/>
            </a:solidFill>
            <a:miter lim="800000"/>
            <a:headEnd/>
            <a:tailEnd/>
          </a:ln>
        </p:spPr>
        <p:txBody>
          <a:bodyPr anchor="ctr"/>
          <a:lstStyle/>
          <a:p>
            <a:pPr algn="ctr" eaLnBrk="0" hangingPunct="0"/>
            <a:r>
              <a:rPr lang="en-US" sz="3600" b="1"/>
              <a:t>What Is a Transition Plan?</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Module">
  <a:themeElements>
    <a:clrScheme name="1_Modu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Modu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dul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
        <a:ea typeface=""/>
        <a:cs typeface=""/>
      </a:majorFont>
      <a:minorFont>
        <a:latin typeface=""/>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6891</TotalTime>
  <Words>1677</Words>
  <Application>Microsoft Office PowerPoint</Application>
  <PresentationFormat>On-screen Show (4:3)</PresentationFormat>
  <Paragraphs>291</Paragraphs>
  <Slides>36</Slides>
  <Notes>17</Notes>
  <HiddenSlides>0</HiddenSlides>
  <MMClips>0</MMClips>
  <ScaleCrop>false</ScaleCrop>
  <HeadingPairs>
    <vt:vector size="6" baseType="variant">
      <vt:variant>
        <vt:lpstr>Fonts Used</vt:lpstr>
      </vt:variant>
      <vt:variant>
        <vt:i4>7</vt:i4>
      </vt:variant>
      <vt:variant>
        <vt:lpstr>Design Template</vt:lpstr>
      </vt:variant>
      <vt:variant>
        <vt:i4>5</vt:i4>
      </vt:variant>
      <vt:variant>
        <vt:lpstr>Slide Titles</vt:lpstr>
      </vt:variant>
      <vt:variant>
        <vt:i4>36</vt:i4>
      </vt:variant>
    </vt:vector>
  </HeadingPairs>
  <TitlesOfParts>
    <vt:vector size="48" baseType="lpstr">
      <vt:lpstr>Arial</vt:lpstr>
      <vt:lpstr>Wingdings 2</vt:lpstr>
      <vt:lpstr>Wingdings</vt:lpstr>
      <vt:lpstr>Wingdings 3</vt:lpstr>
      <vt:lpstr>Calibri</vt:lpstr>
      <vt:lpstr>Tahoma</vt:lpstr>
      <vt:lpstr>Times New Roman</vt:lpstr>
      <vt:lpstr>1_Module</vt:lpstr>
      <vt:lpstr>Module</vt:lpstr>
      <vt:lpstr>Module</vt:lpstr>
      <vt:lpstr>Module</vt:lpstr>
      <vt:lpstr>Module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Living Kim Mallory</dc:title>
  <dc:creator>kcrane</dc:creator>
  <cp:lastModifiedBy>Administrator</cp:lastModifiedBy>
  <cp:revision>127</cp:revision>
  <dcterms:created xsi:type="dcterms:W3CDTF">2011-10-20T17:45:15Z</dcterms:created>
  <dcterms:modified xsi:type="dcterms:W3CDTF">2012-06-13T17:08:16Z</dcterms:modified>
</cp:coreProperties>
</file>